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6858000" cx="12192000"/>
  <p:notesSz cx="6858000" cy="9144000"/>
  <p:embeddedFontLst>
    <p:embeddedFont>
      <p:font typeface="BIZ UDPGothic"/>
      <p:regular r:id="rId54"/>
      <p:bold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6" roundtripDataSignature="AMtx7mi7uMCNCd3lgbV+qmbG7T1b4B7Tm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6977B20-A630-4A1D-81F4-7C21FFB1FC08}">
  <a:tblStyle styleId="{36977B20-A630-4A1D-81F4-7C21FFB1FC08}"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DE458228-4A23-4751-AD18-C8A8BBD7AB6F}" styleName="Table_1">
    <a:wholeTbl>
      <a:tcTxStyle b="off" i="off">
        <a:font>
          <a:latin typeface="Arial"/>
          <a:ea typeface="Arial"/>
          <a:cs typeface="Arial"/>
        </a:font>
        <a:schemeClr val="dk1"/>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tcStyle>
        <a:tcBdr>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tcBdr>
      </a:tcStyle>
    </a:band1H>
    <a:band2H>
      <a:tcTxStyle b="off" i="off"/>
    </a:band2H>
    <a:band1V>
      <a:tcTxStyle b="off"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1V>
    <a:band2V>
      <a:tcTxStyle b="off"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accent1"/>
              </a:solidFill>
              <a:prstDash val="solid"/>
              <a:round/>
              <a:headEnd len="sm" w="sm" type="none"/>
              <a:tailEnd len="sm" w="sm" type="none"/>
            </a:ln>
          </a:top>
        </a:tcBdr>
      </a:tcStyle>
    </a:lastRow>
    <a:seCell>
      <a:tcTxStyle b="off" i="off"/>
    </a:seCell>
    <a:swCell>
      <a:tcTxStyle b="off" i="off"/>
    </a:swCell>
    <a:firstRow>
      <a:tcTxStyle b="on" i="off">
        <a:font>
          <a:latin typeface="Arial"/>
          <a:ea typeface="Arial"/>
          <a:cs typeface="Arial"/>
        </a:font>
        <a:schemeClr val="lt1"/>
      </a:tcTxStyle>
      <a:tcStyle>
        <a:fill>
          <a:solidFill>
            <a:schemeClr val="accent1"/>
          </a:solidFill>
        </a:fill>
      </a:tcStyle>
    </a:firstRow>
    <a:neCell>
      <a:tcTxStyle b="off" i="off"/>
    </a:neCell>
    <a:nwCell>
      <a:tcTxStyle b="off" i="off"/>
    </a:nwCell>
  </a:tblStyle>
  <a:tblStyle styleId="{3467832D-9DE1-49CC-B827-7DFF1556ED4D}"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432B047E-2240-43DF-AB91-C3AC2A0F5CC9}" styleName="Table_3">
    <a:wholeTbl>
      <a:tcTxStyle b="off" i="off">
        <a:font>
          <a:latin typeface="游ゴシック"/>
          <a:ea typeface="游ゴシック"/>
          <a:cs typeface="游ゴシック"/>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游ゴシック"/>
          <a:ea typeface="游ゴシック"/>
          <a:cs typeface="游ゴシック"/>
        </a:font>
        <a:schemeClr val="lt1"/>
      </a:tcTxStyle>
      <a:tcStyle>
        <a:fill>
          <a:solidFill>
            <a:schemeClr val="accent1"/>
          </a:solidFill>
        </a:fill>
      </a:tcStyle>
    </a:lastCol>
    <a:firstCol>
      <a:tcTxStyle b="on" i="off">
        <a:font>
          <a:latin typeface="游ゴシック"/>
          <a:ea typeface="游ゴシック"/>
          <a:cs typeface="游ゴシック"/>
        </a:font>
        <a:schemeClr val="lt1"/>
      </a:tcTxStyle>
      <a:tcStyle>
        <a:fill>
          <a:solidFill>
            <a:schemeClr val="accent1"/>
          </a:solidFill>
        </a:fill>
      </a:tcStyle>
    </a:firstCol>
    <a:lastRow>
      <a:tcTxStyle b="on" i="off">
        <a:font>
          <a:latin typeface="游ゴシック"/>
          <a:ea typeface="游ゴシック"/>
          <a:cs typeface="游ゴシック"/>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游ゴシック"/>
          <a:ea typeface="游ゴシック"/>
          <a:cs typeface="游ゴシック"/>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BIZUDPGothic-bold.fntdata"/><Relationship Id="rId10" Type="http://schemas.openxmlformats.org/officeDocument/2006/relationships/slide" Target="slides/slide5.xml"/><Relationship Id="rId54" Type="http://schemas.openxmlformats.org/officeDocument/2006/relationships/font" Target="fonts/BIZUDPGothic-regular.fntdata"/><Relationship Id="rId13" Type="http://schemas.openxmlformats.org/officeDocument/2006/relationships/slide" Target="slides/slide8.xml"/><Relationship Id="rId12" Type="http://schemas.openxmlformats.org/officeDocument/2006/relationships/slide" Target="slides/slide7.xml"/><Relationship Id="rId56"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 name="Google Shape;8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 name="Google Shape;90;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5" name="Google Shape;27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8" name="Google Shape;288;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1" name="Google Shape;33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0" name="Google Shape;340;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1" name="Google Shape;361;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3" name="Google Shape;383;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 name="Google Shape;45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5" name="Google Shape;455;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5" name="Google Shape;51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6" name="Google Shape;576;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7" name="Google Shape;577;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3" name="Google Shape;583;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4" name="Google Shape;584;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 name="Google Shape;11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4" name="Google Shape;594;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5" name="Google Shape;595;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5" name="Google Shape;605;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6" name="Google Shape;606;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6" name="Google Shape;616;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7" name="Google Shape;617;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7" name="Google Shape;627;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8" name="Google Shape;628;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8" name="Google Shape;638;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9" name="Google Shape;639;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7" name="Google Shape;64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0" name="Google Shape;66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9" name="Google Shape;719;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0" name="Google Shape;720;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727" name="Google Shape;72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760" name="Google Shape;76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8" name="Google Shape;778;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7" name="Google Shape;787;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8" name="Google Shape;788;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2" name="Google Shape;842;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3" name="Google Shape;843;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0" name="Google Shape;850;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p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911" name="Google Shape;911;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9" name="Google Shape;93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6" name="Google Shape;986;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0" name="Google Shape;103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p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1" name="Google Shape;1041;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p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5" name="Google Shape;106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 name="Google Shape;131;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p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6" name="Google Shape;1086;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p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5" name="Google Shape;113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7" name="Google Shape;1157;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5" name="Google Shape;1175;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6" name="Google Shape;1186;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5" name="Google Shape;1205;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6" name="Google Shape;1206;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2" name="Google Shape;1212;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3" name="Google Shape;1213;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0" name="Google Shape;1240;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1" name="Google Shape;1241;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8" name="Google Shape;1258;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9" name="Google Shape;1259;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 name="Google Shape;17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 スライド" type="title">
  <p:cSld name="TITLE">
    <p:spTree>
      <p:nvGrpSpPr>
        <p:cNvPr id="15" name="Shape 15"/>
        <p:cNvGrpSpPr/>
        <p:nvPr/>
      </p:nvGrpSpPr>
      <p:grpSpPr>
        <a:xfrm>
          <a:off x="0" y="0"/>
          <a:ext cx="0" cy="0"/>
          <a:chOff x="0" y="0"/>
          <a:chExt cx="0" cy="0"/>
        </a:xfrm>
      </p:grpSpPr>
      <p:sp>
        <p:nvSpPr>
          <p:cNvPr id="16" name="Google Shape;16;p5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5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図" type="picTx">
  <p:cSld name="PICTURE_WITH_CAPTION_TEXT">
    <p:spTree>
      <p:nvGrpSpPr>
        <p:cNvPr id="68" name="Shape 68"/>
        <p:cNvGrpSpPr/>
        <p:nvPr/>
      </p:nvGrpSpPr>
      <p:grpSpPr>
        <a:xfrm>
          <a:off x="0" y="0"/>
          <a:ext cx="0" cy="0"/>
          <a:chOff x="0" y="0"/>
          <a:chExt cx="0" cy="0"/>
        </a:xfrm>
      </p:grpSpPr>
      <p:sp>
        <p:nvSpPr>
          <p:cNvPr id="69" name="Google Shape;69;p5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59"/>
          <p:cNvSpPr/>
          <p:nvPr>
            <p:ph idx="2" type="pic"/>
          </p:nvPr>
        </p:nvSpPr>
        <p:spPr>
          <a:xfrm>
            <a:off x="5183188" y="987425"/>
            <a:ext cx="6172200" cy="4873625"/>
          </a:xfrm>
          <a:prstGeom prst="rect">
            <a:avLst/>
          </a:prstGeom>
          <a:noFill/>
          <a:ln>
            <a:noFill/>
          </a:ln>
        </p:spPr>
      </p:sp>
      <p:sp>
        <p:nvSpPr>
          <p:cNvPr id="71" name="Google Shape;71;p5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2" name="Google Shape;72;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縦書きテキスト" type="vertTx">
  <p:cSld name="VERTICAL_TEXT">
    <p:spTree>
      <p:nvGrpSpPr>
        <p:cNvPr id="75" name="Shape 75"/>
        <p:cNvGrpSpPr/>
        <p:nvPr/>
      </p:nvGrpSpPr>
      <p:grpSpPr>
        <a:xfrm>
          <a:off x="0" y="0"/>
          <a:ext cx="0" cy="0"/>
          <a:chOff x="0" y="0"/>
          <a:chExt cx="0" cy="0"/>
        </a:xfrm>
      </p:grpSpPr>
      <p:sp>
        <p:nvSpPr>
          <p:cNvPr id="76" name="Google Shape;76;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6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縦書きタイトルと&#10;縦書きテキスト" type="vertTitleAndTx">
  <p:cSld name="VERTICAL_TITLE_AND_VERTICAL_TEXT">
    <p:spTree>
      <p:nvGrpSpPr>
        <p:cNvPr id="81" name="Shape 81"/>
        <p:cNvGrpSpPr/>
        <p:nvPr/>
      </p:nvGrpSpPr>
      <p:grpSpPr>
        <a:xfrm>
          <a:off x="0" y="0"/>
          <a:ext cx="0" cy="0"/>
          <a:chOff x="0" y="0"/>
          <a:chExt cx="0" cy="0"/>
        </a:xfrm>
      </p:grpSpPr>
      <p:sp>
        <p:nvSpPr>
          <p:cNvPr id="82" name="Google Shape;82;p6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6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 type="obj">
  <p:cSld name="OBJECT">
    <p:spTree>
      <p:nvGrpSpPr>
        <p:cNvPr id="21" name="Shape 21"/>
        <p:cNvGrpSpPr/>
        <p:nvPr/>
      </p:nvGrpSpPr>
      <p:grpSpPr>
        <a:xfrm>
          <a:off x="0" y="0"/>
          <a:ext cx="0" cy="0"/>
          <a:chOff x="0" y="0"/>
          <a:chExt cx="0" cy="0"/>
        </a:xfrm>
      </p:grpSpPr>
      <p:sp>
        <p:nvSpPr>
          <p:cNvPr id="22" name="Google Shape;22;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5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白紙" type="blank">
  <p:cSld name="BLANK">
    <p:spTree>
      <p:nvGrpSpPr>
        <p:cNvPr id="27" name="Shape 27"/>
        <p:cNvGrpSpPr/>
        <p:nvPr/>
      </p:nvGrpSpPr>
      <p:grpSpPr>
        <a:xfrm>
          <a:off x="0" y="0"/>
          <a:ext cx="0" cy="0"/>
          <a:chOff x="0" y="0"/>
          <a:chExt cx="0" cy="0"/>
        </a:xfrm>
      </p:grpSpPr>
      <p:sp>
        <p:nvSpPr>
          <p:cNvPr id="28" name="Google Shape;28;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セクション見出し" type="secHead">
  <p:cSld name="SECTION_HEADER">
    <p:spTree>
      <p:nvGrpSpPr>
        <p:cNvPr id="31" name="Shape 31"/>
        <p:cNvGrpSpPr/>
        <p:nvPr/>
      </p:nvGrpSpPr>
      <p:grpSpPr>
        <a:xfrm>
          <a:off x="0" y="0"/>
          <a:ext cx="0" cy="0"/>
          <a:chOff x="0" y="0"/>
          <a:chExt cx="0" cy="0"/>
        </a:xfrm>
      </p:grpSpPr>
      <p:sp>
        <p:nvSpPr>
          <p:cNvPr id="32" name="Google Shape;32;p5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つのコンテンツ" type="twoObj">
  <p:cSld name="TWO_OBJECTS">
    <p:spTree>
      <p:nvGrpSpPr>
        <p:cNvPr id="37" name="Shape 37"/>
        <p:cNvGrpSpPr/>
        <p:nvPr/>
      </p:nvGrpSpPr>
      <p:grpSpPr>
        <a:xfrm>
          <a:off x="0" y="0"/>
          <a:ext cx="0" cy="0"/>
          <a:chOff x="0" y="0"/>
          <a:chExt cx="0" cy="0"/>
        </a:xfrm>
      </p:grpSpPr>
      <p:sp>
        <p:nvSpPr>
          <p:cNvPr id="38" name="Google Shape;38;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5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5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 type="twoTxTwoObj">
  <p:cSld name="TWO_OBJECTS_WITH_TEXT">
    <p:spTree>
      <p:nvGrpSpPr>
        <p:cNvPr id="44" name="Shape 44"/>
        <p:cNvGrpSpPr/>
        <p:nvPr/>
      </p:nvGrpSpPr>
      <p:grpSpPr>
        <a:xfrm>
          <a:off x="0" y="0"/>
          <a:ext cx="0" cy="0"/>
          <a:chOff x="0" y="0"/>
          <a:chExt cx="0" cy="0"/>
        </a:xfrm>
      </p:grpSpPr>
      <p:sp>
        <p:nvSpPr>
          <p:cNvPr id="45" name="Google Shape;45;p5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5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5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5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5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のみ" type="titleOnly">
  <p:cSld name="TITLE_ONLY">
    <p:spTree>
      <p:nvGrpSpPr>
        <p:cNvPr id="53" name="Shape 53"/>
        <p:cNvGrpSpPr/>
        <p:nvPr/>
      </p:nvGrpSpPr>
      <p:grpSpPr>
        <a:xfrm>
          <a:off x="0" y="0"/>
          <a:ext cx="0" cy="0"/>
          <a:chOff x="0" y="0"/>
          <a:chExt cx="0" cy="0"/>
        </a:xfrm>
      </p:grpSpPr>
      <p:sp>
        <p:nvSpPr>
          <p:cNvPr id="54" name="Google Shape;54;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p:cSld name="image">
    <p:spTree>
      <p:nvGrpSpPr>
        <p:cNvPr id="58" name="Shape 58"/>
        <p:cNvGrpSpPr/>
        <p:nvPr/>
      </p:nvGrpSpPr>
      <p:grpSpPr>
        <a:xfrm>
          <a:off x="0" y="0"/>
          <a:ext cx="0" cy="0"/>
          <a:chOff x="0" y="0"/>
          <a:chExt cx="0" cy="0"/>
        </a:xfrm>
      </p:grpSpPr>
      <p:pic>
        <p:nvPicPr>
          <p:cNvPr id="59" name="Google Shape;59;p57"/>
          <p:cNvPicPr preferRelativeResize="0"/>
          <p:nvPr/>
        </p:nvPicPr>
        <p:blipFill rotWithShape="1">
          <a:blip r:embed="rId2">
            <a:alphaModFix amt="85000"/>
          </a:blip>
          <a:srcRect b="0" l="0" r="0" t="0"/>
          <a:stretch/>
        </p:blipFill>
        <p:spPr>
          <a:xfrm>
            <a:off x="0" y="0"/>
            <a:ext cx="12192000" cy="6858000"/>
          </a:xfrm>
          <a:prstGeom prst="rect">
            <a:avLst/>
          </a:prstGeom>
          <a:noFill/>
          <a:ln>
            <a:noFill/>
          </a:ln>
        </p:spPr>
      </p:pic>
      <p:sp>
        <p:nvSpPr>
          <p:cNvPr id="60" name="Google Shape;60;p57"/>
          <p:cNvSpPr/>
          <p:nvPr/>
        </p:nvSpPr>
        <p:spPr>
          <a:xfrm>
            <a:off x="0" y="0"/>
            <a:ext cx="12192000" cy="6858000"/>
          </a:xfrm>
          <a:prstGeom prst="rect">
            <a:avLst/>
          </a:prstGeom>
          <a:solidFill>
            <a:schemeClr val="accent4">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コンテンツ" type="objTx">
  <p:cSld name="OBJECT_WITH_CAPTION_TEXT">
    <p:spTree>
      <p:nvGrpSpPr>
        <p:cNvPr id="61" name="Shape 61"/>
        <p:cNvGrpSpPr/>
        <p:nvPr/>
      </p:nvGrpSpPr>
      <p:grpSpPr>
        <a:xfrm>
          <a:off x="0" y="0"/>
          <a:ext cx="0" cy="0"/>
          <a:chOff x="0" y="0"/>
          <a:chExt cx="0" cy="0"/>
        </a:xfrm>
      </p:grpSpPr>
      <p:sp>
        <p:nvSpPr>
          <p:cNvPr id="62" name="Google Shape;62;p5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5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4" name="Google Shape;64;p5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accent4"/>
              </a:buClr>
              <a:buSzPts val="4400"/>
              <a:buFont typeface="BIZ UDPGothic"/>
              <a:buNone/>
              <a:defRPr b="0" i="0" sz="4400" u="none" cap="none" strike="noStrike">
                <a:solidFill>
                  <a:schemeClr val="accent4"/>
                </a:solidFill>
                <a:latin typeface="BIZ UDPGothic"/>
                <a:ea typeface="BIZ UDPGothic"/>
                <a:cs typeface="BIZ UDPGothic"/>
                <a:sym typeface="BIZ UDPGothic"/>
              </a:defRPr>
            </a:lvl1pPr>
            <a:lvl2pPr lvl="1"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2pPr>
            <a:lvl3pPr lvl="2"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3pPr>
            <a:lvl4pPr lvl="3"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4pPr>
            <a:lvl5pPr lvl="4"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5pPr>
            <a:lvl6pPr lvl="5"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6pPr>
            <a:lvl7pPr lvl="6"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7pPr>
            <a:lvl8pPr lvl="7"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8pPr>
            <a:lvl9pPr lvl="8"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9pPr>
          </a:lstStyle>
          <a:p/>
        </p:txBody>
      </p:sp>
      <p:sp>
        <p:nvSpPr>
          <p:cNvPr id="11" name="Google Shape;11;p4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accent4"/>
              </a:buClr>
              <a:buSzPts val="2800"/>
              <a:buFont typeface="BIZ UDPGothic"/>
              <a:buChar char="•"/>
              <a:defRPr b="0" i="0" sz="2800" u="none" cap="none" strike="noStrike">
                <a:solidFill>
                  <a:schemeClr val="accent4"/>
                </a:solidFill>
                <a:latin typeface="BIZ UDPGothic"/>
                <a:ea typeface="BIZ UDPGothic"/>
                <a:cs typeface="BIZ UDPGothic"/>
                <a:sym typeface="BIZ UDPGothic"/>
              </a:defRPr>
            </a:lvl1pPr>
            <a:lvl2pPr indent="-381000" lvl="1" marL="914400" marR="0" rtl="0" algn="l">
              <a:lnSpc>
                <a:spcPct val="90000"/>
              </a:lnSpc>
              <a:spcBef>
                <a:spcPts val="500"/>
              </a:spcBef>
              <a:spcAft>
                <a:spcPts val="0"/>
              </a:spcAft>
              <a:buClr>
                <a:schemeClr val="accent4"/>
              </a:buClr>
              <a:buSzPts val="2400"/>
              <a:buFont typeface="BIZ UDPGothic"/>
              <a:buChar char="•"/>
              <a:defRPr b="0" i="0" sz="2400" u="none" cap="none" strike="noStrike">
                <a:solidFill>
                  <a:schemeClr val="accent4"/>
                </a:solidFill>
                <a:latin typeface="BIZ UDPGothic"/>
                <a:ea typeface="BIZ UDPGothic"/>
                <a:cs typeface="BIZ UDPGothic"/>
                <a:sym typeface="BIZ UDPGothic"/>
              </a:defRPr>
            </a:lvl2pPr>
            <a:lvl3pPr indent="-355600" lvl="2" marL="1371600" marR="0" rtl="0" algn="l">
              <a:lnSpc>
                <a:spcPct val="90000"/>
              </a:lnSpc>
              <a:spcBef>
                <a:spcPts val="500"/>
              </a:spcBef>
              <a:spcAft>
                <a:spcPts val="0"/>
              </a:spcAft>
              <a:buClr>
                <a:schemeClr val="accent4"/>
              </a:buClr>
              <a:buSzPts val="2000"/>
              <a:buFont typeface="BIZ UDPGothic"/>
              <a:buChar char="•"/>
              <a:defRPr b="0" i="0" sz="2000" u="none" cap="none" strike="noStrike">
                <a:solidFill>
                  <a:schemeClr val="accent4"/>
                </a:solidFill>
                <a:latin typeface="BIZ UDPGothic"/>
                <a:ea typeface="BIZ UDPGothic"/>
                <a:cs typeface="BIZ UDPGothic"/>
                <a:sym typeface="BIZ UDPGothic"/>
              </a:defRPr>
            </a:lvl3pPr>
            <a:lvl4pPr indent="-342900" lvl="3" marL="18288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4pPr>
            <a:lvl5pPr indent="-342900" lvl="4" marL="22860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5pPr>
            <a:lvl6pPr indent="-342900" lvl="5" marL="27432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6pPr>
            <a:lvl7pPr indent="-342900" lvl="6" marL="32004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7pPr>
            <a:lvl8pPr indent="-342900" lvl="7" marL="36576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8pPr>
            <a:lvl9pPr indent="-342900" lvl="8" marL="41148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9pPr>
          </a:lstStyle>
          <a:p/>
        </p:txBody>
      </p:sp>
      <p:sp>
        <p:nvSpPr>
          <p:cNvPr id="12" name="Google Shape;12;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9pPr>
          </a:lstStyle>
          <a:p>
            <a:pPr indent="0" lvl="0" marL="0" rtl="0" algn="r">
              <a:spcBef>
                <a:spcPts val="0"/>
              </a:spcBef>
              <a:spcAft>
                <a:spcPts val="0"/>
              </a:spcAft>
              <a:buNone/>
            </a:pPr>
            <a:fld id="{00000000-1234-1234-1234-123412341234}" type="slidenum">
              <a:rPr lang="ja-JP"/>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32.png"/></Relationships>
</file>

<file path=ppt/slides/_rels/slide16.xml.rels><?xml version="1.0" encoding="UTF-8" standalone="yes"?><Relationships xmlns="http://schemas.openxmlformats.org/package/2006/relationships"><Relationship Id="rId10"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image" Target="../media/image13.png"/><Relationship Id="rId5" Type="http://schemas.openxmlformats.org/officeDocument/2006/relationships/image" Target="../media/image22.png"/><Relationship Id="rId6" Type="http://schemas.openxmlformats.org/officeDocument/2006/relationships/image" Target="../media/image24.png"/><Relationship Id="rId7" Type="http://schemas.openxmlformats.org/officeDocument/2006/relationships/image" Target="../media/image34.png"/><Relationship Id="rId8"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0.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4.png"/><Relationship Id="rId4" Type="http://schemas.openxmlformats.org/officeDocument/2006/relationships/image" Target="../media/image24.png"/><Relationship Id="rId5" Type="http://schemas.openxmlformats.org/officeDocument/2006/relationships/image" Target="../media/image43.png"/><Relationship Id="rId6"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9.jpg"/><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ns0:sld xmlns:ns0="http://schemas.openxmlformats.org/presentationml/2006/main" xmlns:ns1="http://schemas.openxmlformats.org/drawingml/2006/main" xmlns:ns2="http://schemas.openxmlformats.org/officeDocument/2006/relationships">
  <ns0:cSld>
    <ns0:spTree>
      <ns0:nvGrpSpPr>
        <ns0:cNvPr id="91" name="Shape 91"/>
        <ns0:cNvGrpSpPr/>
        <ns0:nvPr/>
      </ns0:nvGrpSpPr>
      <ns0:grpSpPr>
        <ns1:xfrm>
          <ns1:off x="0" y="0"/>
          <ns1:ext cx="0" cy="0"/>
          <ns1:chOff x="0" y="0"/>
          <ns1:chExt cx="0" cy="0"/>
        </ns1:xfrm>
      </ns0:grpSpPr>
      <ns0:pic>
        <ns0:nvPicPr>
          <ns0:cNvPr descr="背景パターン" id="92" name="Google Shape;92;p1"/>
          <ns0:cNvPicPr preferRelativeResize="0"/>
          <ns0:nvPr/>
        </ns0:nvPicPr>
        <ns0:blipFill rotWithShape="1">
          <ns1:blip ns2:embed="rId3">
            <ns1:alphaModFix/>
          </ns1:blip>
          <ns1:srcRect b="0" l="0" r="0" t="0"/>
          <ns1:stretch/>
        </ns0:blipFill>
        <ns0:spPr>
          <ns1:xfrm>
            <ns1:off x="0" y="0"/>
            <ns1:ext cx="12278386" cy="6858000"/>
          </ns1:xfrm>
          <ns1:prstGeom prst="rect">
            <ns1:avLst/>
          </ns1:prstGeom>
          <ns1:noFill/>
          <ns1:ln>
            <ns1:noFill/>
          </ns1:ln>
        </ns0:spPr>
      </ns0:pic>
      <ns0:grpSp>
        <ns0:nvGrpSpPr>
          <ns0:cNvPr id="93" name="Google Shape;93;p1"/>
          <ns0:cNvGrpSpPr/>
          <ns0:nvPr/>
        </ns0:nvGrpSpPr>
        <ns0:grpSpPr>
          <ns1:xfrm>
            <ns1:off x="3605535" y="4582570"/>
            <ns1:ext cx="7456473" cy="907621"/>
            <ns1:chOff x="1460591" y="5342640"/>
            <ns1:chExt cx="9380206" cy="1145208"/>
          </ns1:xfrm>
        </ns0:grpSpPr>
        <ns0:grpSp>
          <ns0:nvGrpSpPr>
            <ns0:cNvPr id="94" name="Google Shape;94;p1"/>
            <ns0:cNvGrpSpPr/>
            <ns0:nvPr/>
          </ns0:nvGrpSpPr>
          <ns0:grpSpPr>
            <ns1:xfrm>
              <ns1:off x="1460591" y="5342641"/>
              <ns1:ext cx="2539613" cy="812320"/>
              <ns1:chOff x="1326772" y="5067191"/>
              <ns1:chExt cx="2539613" cy="812320"/>
            </ns1:xfrm>
          </ns0:grpSpPr>
          <ns0:pic>
            <ns0:nvPicPr>
              <ns0:cNvPr descr="ロゴ&#10;&#10;自動的に生成された説明" id="95" name="Google Shape;95;p1"/>
              <ns0:cNvPicPr preferRelativeResize="0"/>
              <ns0:nvPr/>
            </ns0:nvPicPr>
            <ns0:blipFill rotWithShape="1">
              <ns1:blip ns2:embed="rId4">
                <ns1:alphaModFix/>
              </ns1:blip>
              <ns1:srcRect b="0" l="0" r="0" t="0"/>
              <ns1:stretch/>
            </ns0:blipFill>
            <ns0:spPr>
              <ns1:xfrm>
                <ns1:off x="1326772" y="5067191"/>
                <ns1:ext cx="718658" cy="803387"/>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96" name="Google Shape;96;p1"/>
              <ns0:cNvSpPr txBox="1"/>
              <ns0:nvPr/>
            </ns0:nvSpPr>
            <ns0:spPr>
              <ns1:xfrm>
                <ns1:off x="2057719" y="5161128"/>
                <ns1:ext cx="1808666" cy="71838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Seminars strong in attracting attendees</ns1:t>
                </ns1:r>
                <ns1:endParaRPr b="1" i="0" sz="11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ns1:t>
                </ns1:r>
                <ns1:endParaRPr b="1" i="0" sz="2000" u="none" cap="none" strike="noStrike">
                  <ns1:solidFill>
                    <ns1:schemeClr val="lt1"/>
                  </ns1:solidFill>
                  <ns1:latin typeface="BIZ UDPGothic"/>
                  <ns1:ea typeface="BIZ UDPGothic"/>
                  <ns1:cs typeface="BIZ UDPGothic"/>
                  <ns1:sym typeface="BIZ UDPGothic"/>
                </ns1:endParaRPr>
              </ns1:p>
            </ns0:txBody>
          </ns0:sp>
        </ns0:grpSp>
        <ns0:grpSp>
          <ns0:nvGrpSpPr>
            <ns0:cNvPr id="97" name="Google Shape;97;p1"/>
            <ns0:cNvGrpSpPr/>
            <ns0:nvPr/>
          </ns0:nvGrpSpPr>
          <ns0:grpSpPr>
            <ns1:xfrm>
              <ns1:off x="4099023" y="5342640"/>
              <ns1:ext cx="3845154" cy="812320"/>
              <ns1:chOff x="4326716" y="5067190"/>
              <ns1:chExt cx="3845154" cy="812320"/>
            </ns1:xfrm>
          </ns0:grpSpPr>
          <ns0:pic>
            <ns0:nvPicPr>
              <ns0:cNvPr descr="ロゴ&#10;&#10;自動的に生成された説明" id="98" name="Google Shape;98;p1"/>
              <ns0:cNvPicPr preferRelativeResize="0"/>
              <ns0:nvPr/>
            </ns0:nvPicPr>
            <ns0:blipFill rotWithShape="1">
              <ns1:blip ns2:embed="rId4">
                <ns1:alphaModFix/>
              </ns1:blip>
              <ns1:srcRect b="0" l="0" r="0" t="0"/>
              <ns1:stretch/>
            </ns0:blipFill>
            <ns0:spPr>
              <ns1:xfrm>
                <ns1:off x="4326716" y="5067190"/>
                <ns1:ext cx="718659" cy="803388"/>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99" name="Google Shape;99;p1"/>
              <ns0:cNvSpPr txBox="1"/>
              <ns0:nvPr/>
            </ns0:nvSpPr>
            <ns0:spPr>
              <ns1:xfrm>
                <ns1:off x="5071079" y="5161127"/>
                <ns1:ext cx="3100791" cy="71838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Seminars strong in acquiring new business negotiations</ns1:t>
                </ns1:r>
                <ns1:endParaRPr b="1" i="0" sz="11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ns1:t>
                </ns1:r>
                <ns1:endParaRPr b="1" i="0" sz="2000" u="none" cap="none" strike="noStrike">
                  <ns1:solidFill>
                    <ns1:schemeClr val="lt1"/>
                  </ns1:solidFill>
                  <ns1:latin typeface="BIZ UDPGothic"/>
                  <ns1:ea typeface="BIZ UDPGothic"/>
                  <ns1:cs typeface="BIZ UDPGothic"/>
                  <ns1:sym typeface="BIZ UDPGothic"/>
                </ns1:endParaRPr>
              </ns1:p>
            </ns0:txBody>
          </ns0:sp>
        </ns0:grpSp>
        <ns0:grpSp>
          <ns0:nvGrpSpPr>
            <ns0:cNvPr id="100" name="Google Shape;100;p1"/>
            <ns0:cNvGrpSpPr/>
            <ns0:nvPr/>
          </ns0:nvGrpSpPr>
          <ns0:grpSpPr>
            <ns1:xfrm>
              <ns1:off x="7604531" y="5342641"/>
              <ns1:ext cx="2898584" cy="812320"/>
              <ns1:chOff x="8374484" y="5067191"/>
              <ns1:chExt cx="2898584" cy="812320"/>
            </ns1:xfrm>
          </ns0:grpSpPr>
          <ns0:pic>
            <ns0:nvPicPr>
              <ns0:cNvPr descr="ロゴ&#10;&#10;自動的に生成された説明" id="101" name="Google Shape;101;p1"/>
              <ns0:cNvPicPr preferRelativeResize="0"/>
              <ns0:nvPr/>
            </ns0:nvPicPr>
            <ns0:blipFill rotWithShape="1">
              <ns1:blip ns2:embed="rId4">
                <ns1:alphaModFix/>
              </ns1:blip>
              <ns1:srcRect b="0" l="0" r="0" t="0"/>
              <ns1:stretch/>
            </ns0:blipFill>
            <ns0:spPr>
              <ns1:xfrm>
                <ns1:off x="8374484" y="5067191"/>
                <ns1:ext cx="718658" cy="803387"/>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102" name="Google Shape;102;p1"/>
              <ns0:cNvSpPr txBox="1"/>
              <ns0:nvPr/>
            </ns0:nvSpPr>
            <ns0:spPr>
              <ns1:xfrm>
                <ns1:off x="9115408" y="5161128"/>
                <ns1:ext cx="2157660" cy="71838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Seminars chosen by IT managers</ns1:t>
                </ns1:r>
                <ns1:endParaRPr b="1" i="0" sz="11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ns1:t>
                </ns1:r>
                <ns1:endParaRPr b="1" i="0" sz="2000" u="none" cap="none" strike="noStrike">
                  <ns1:solidFill>
                    <ns1:schemeClr val="lt1"/>
                  </ns1:solidFill>
                  <ns1:latin typeface="BIZ UDPGothic"/>
                  <ns1:ea typeface="BIZ UDPGothic"/>
                  <ns1:cs typeface="BIZ UDPGothic"/>
                  <ns1:sym typeface="BIZ UDPGothic"/>
                </ns1:endParaRPr>
              </ns1:p>
            </ns0:txBody>
          </ns0:sp>
        </ns0:grpSp>
        <ns0:sp>
          <ns0:nvSpPr>
            <ns0:cNvPr id="103" name="Google Shape;103;p1"/>
            <ns0:cNvSpPr txBox="1"/>
            <ns0:nvPr/>
          </ns0:nvSpPr>
          <ns0:spPr>
            <ns1:xfrm>
              <ns1:off x="6365812" y="6235477"/>
              <ns1:ext cx="4474985" cy="25237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700"/>
                <ns1:buFont typeface="Arial"/>
                <ns1:buNone/>
              </ns1:pPr>
              <ns1:r>
                <ns1:rPr b="0" i="0" lang="ja-JP" sz="700" u="none" cap="none" strike="noStrike">
                  <ns1:solidFill>
                    <ns1:srgbClr val="C3D2F7"/>
                  </ns1:solidFill>
                  <ns1:latin typeface="BIZ UDPGothic"/>
                  <ns1:ea typeface="BIZ UDPGothic"/>
                  <ns1:cs typeface="BIZ UDPGothic"/>
                  <ns1:sym typeface="BIZ UDPGothic"/>
                </ns1:rPr>
                <ns1:t>Survey by Japan Marketing Research Organization Overview: 2021 Service Comparison Impression Survey</ns1:t>
              </ns1:r>
              <ns1:endParaRPr b="0" i="0" sz="1400" u="none" cap="none" strike="noStrike">
                <ns1:solidFill>
                  <ns1:srgbClr val="C3D2F7"/>
                </ns1:solidFill>
                <ns1:latin typeface="BIZ UDPGothic"/>
                <ns1:ea typeface="BIZ UDPGothic"/>
                <ns1:cs typeface="BIZ UDPGothic"/>
                <ns1:sym typeface="BIZ UDPGothic"/>
              </ns1:endParaRPr>
            </ns1:p>
          </ns0:txBody>
        </ns0:sp>
      </ns0:grpSp>
      <ns0:pic>
        <ns0:nvPicPr>
          <ns0:cNvPr descr="黒い背景に白い文字がある&#10;&#10;中程度の精度で自動的に生成された説明" id="104" name="Google Shape;104;p1"/>
          <ns0:cNvPicPr preferRelativeResize="0"/>
          <ns0:nvPr/>
        </ns0:nvPicPr>
        <ns0:blipFill rotWithShape="1">
          <ns1:blip ns2:embed="rId5">
            <ns1:alphaModFix/>
          </ns1:blip>
          <ns1:srcRect b="0" l="0" r="0" t="0"/>
          <ns1:stretch/>
        </ns0:blipFill>
        <ns0:spPr>
          <ns1:xfrm>
            <ns1:off x="739971" y="1349444"/>
            <ns1:ext cx="3224904" cy="3224904"/>
          </ns1:xfrm>
          <ns1:prstGeom prst="rect">
            <ns1:avLst/>
          </ns1:prstGeom>
          <ns1:noFill/>
          <ns1:ln>
            <ns1:noFill/>
          </ns1:ln>
        </ns0:spPr>
      </ns0:pic>
      <ns0:sp>
        <ns0:nvSpPr>
          <ns0:cNvPr id="105" name="Google Shape;105;p1"/>
          <ns0:cNvSpPr txBox="1"/>
          <ns0:nvPr>
            <ns0:ph type="ctrTitle"/>
          </ns0:nvPr>
        </ns0:nvSpPr>
        <ns0:spPr>
          <ns1:xfrm>
            <ns1:off x="3750500" y="2705929"/>
            <ns1:ext cx="7225176" cy="1602700"/>
          </ns1:xfrm>
          <ns1:prstGeom prst="rect">
            <ns1:avLst/>
          </ns1:prstGeom>
          <ns1:noFill/>
          <ns1:ln>
            <ns1:noFill/>
          </ns1:ln>
        </ns0:spPr>
        <ns0:txBody>
          <ns1:bodyPr anchorCtr="0" anchor="b" bIns="45700" lIns="91425" spcFirstLastPara="1" rIns="91425" wrap="square" tIns="45700">
            <ns1:noAutofit/>
          </ns1:bodyPr>
          <ns1:lstStyle/>
          <ns1:p>
            <ns1:pPr indent="0" lvl="0" marL="0" rtl="0" algn="l">
              <ns1:lnSpc>
                <ns1:spcPct val="100000"/>
              </ns1:lnSpc>
              <ns1:spcBef>
                <ns1:spcPts val="0"/>
              </ns1:spcBef>
              <ns1:spcAft>
                <ns1:spcPts val="0"/>
              </ns1:spcAft>
              <ns1:buSzPts val="6000"/>
              <ns1:buNone/>
            </ns1:pPr>
            <ns1:r>
              <ns1:rPr b="1" lang="ja-JP" sz="3600">
                <ns1:solidFill>
                  <ns1:schemeClr val="lt1"/>
                </ns1:solidFill>
                <ns1:latin typeface="BIZ UDPGothic"/>
                <ns1:ea typeface="BIZ UDPGothic"/>
                <ns1:cs typeface="BIZ UDPGothic"/>
                <ns1:sym typeface="BIZ UDPGothic"/>
              </ns1:rPr>
              <ns1:t>B2B mark</ns1:t>
            </ns1:r>
            <ns1:r>
              <ns1:rPr b="1" lang="ja-JP" sz="2400">
                <ns1:solidFill>
                  <ns1:schemeClr val="lt1"/>
                </ns1:solidFill>
                <ns1:latin typeface="BIZ UDPGothic"/>
                <ns1:ea typeface="BIZ UDPGothic"/>
                <ns1:cs typeface="BIZ UDPGothic"/>
                <ns1:sym typeface="BIZ UDPGothic"/>
              </ns1:rPr>
              <ns1:t>eting su</ns1:t>
            </ns1:r>
            <ns1:r>
              <ns1:rPr b="1" lang="ja-JP" sz="3600">
                <ns1:solidFill>
                  <ns1:schemeClr val="lt1"/>
                </ns1:solidFill>
                <ns1:latin typeface="BIZ UDPGothic"/>
                <ns1:ea typeface="BIZ UDPGothic"/>
                <ns1:cs typeface="BIZ UDPGothic"/>
                <ns1:sym typeface="BIZ UDPGothic"/>
              </ns1:rPr>
              <ns1:t>pport st</ns1:t>
            </ns1:r>
            <ns1:br>
              <ns1:rPr b="1" lang="ja-JP" sz="3600">
                <ns1:solidFill>
                  <ns1:schemeClr val="lt1"/>
                </ns1:solidFill>
                <ns1:latin typeface="BIZ UDPGothic"/>
                <ns1:ea typeface="BIZ UDPGothic"/>
                <ns1:cs typeface="BIZ UDPGothic"/>
                <ns1:sym typeface="BIZ UDPGothic"/>
              </ns1:rPr>
            </ns1:br>
            <ns1:r>
              <ns1:rPr b="1" lang="ja-JP" sz="3600">
                <ns1:solidFill>
                  <ns1:schemeClr val="lt1"/>
                </ns1:solidFill>
                <ns1:latin typeface="BIZ UDPGothic"/>
                <ns1:ea typeface="BIZ UDPGothic"/>
                <ns1:cs typeface="BIZ UDPGothic"/>
                <ns1:sym typeface="BIZ UDPGothic"/>
              </ns1:rPr>
              <ns1:t>arting w</ns1:t>
            </ns1:r>
            <ns1:r>
              <ns1:rPr b="1" lang="ja-JP" sz="2400">
                <ns1:solidFill>
                  <ns1:schemeClr val="lt1"/>
                </ns1:solidFill>
                <ns1:latin typeface="BIZ UDPGothic"/>
                <ns1:ea typeface="BIZ UDPGothic"/>
                <ns1:cs typeface="BIZ UDPGothic"/>
                <ns1:sym typeface="BIZ UDPGothic"/>
              </ns1:rPr>
              <ns1:t>ith webi</ns1:t>
            </ns1:r>
            <ns1:r>
              <ns1:rPr b="1" lang="ja-JP" sz="3600">
                <ns1:solidFill>
                  <ns1:schemeClr val="lt1"/>
                </ns1:solidFill>
                <ns1:latin typeface="BIZ UDPGothic"/>
                <ns1:ea typeface="BIZ UDPGothic"/>
                <ns1:cs typeface="BIZ UDPGothic"/>
                <ns1:sym typeface="BIZ UDPGothic"/>
              </ns1:rPr>
              <ns1:t>nars: I</ns1:t>
            </ns1:r>
            <ns1:br>
              <ns1:rPr b="1" lang="ja-JP" sz="3600">
                <ns1:solidFill>
                  <ns1:schemeClr val="lt1"/>
                </ns1:solidFill>
                <ns1:latin typeface="BIZ UDPGothic"/>
                <ns1:ea typeface="BIZ UDPGothic"/>
                <ns1:cs typeface="BIZ UDPGothic"/>
                <ns1:sym typeface="BIZ UDPGothic"/>
              </ns1:rPr>
            </ns1:br>
            <ns1:r>
              <ns1:rPr b="1" lang="ja-JP">
                <ns1:solidFill>
                  <ns1:schemeClr val="lt1"/>
                </ns1:solidFill>
                <ns1:latin typeface="BIZ UDPGothic"/>
                <ns1:ea typeface="BIZ UDPGothic"/>
                <ns1:cs typeface="BIZ UDPGothic"/>
                <ns1:sym typeface="BIZ UDPGothic"/>
              </ns1:rPr>
              <ns1:t>ntroduc</ns1:t>
            </ns1:r>
            <ns1:r>
              <ns1:rPr b="1" lang="ja-JP" sz="2400">
                <ns1:solidFill>
                  <ns1:schemeClr val="lt1"/>
                </ns1:solidFill>
                <ns1:latin typeface="BIZ UDPGothic"/>
                <ns1:ea typeface="BIZ UDPGothic"/>
                <ns1:cs typeface="BIZ UDPGothic"/>
                <ns1:sym typeface="BIZ UDPGothic"/>
              </ns1:rPr>
              <ns1:t>ing 'Ma</ns1:t>
            </ns1:r>
            <ns1:r>
              <ns1:rPr b="1" lang="ja-JP" sz="3600">
                <ns1:solidFill>
                  <ns1:schemeClr val="lt1"/>
                </ns1:solidFill>
                <ns1:latin typeface="BIZ UDPGothic"/>
                <ns1:ea typeface="BIZ UDPGothic"/>
                <ns1:cs typeface="BIZ UDPGothic"/>
                <ns1:sym typeface="BIZ UDPGothic"/>
              </ns1:rPr>
              <ns1:t>jisemi'</ns1:t>
            </ns1:r>
            <ns1:endParaRPr>
              <ns1:latin typeface="BIZ UDPGothic"/>
              <ns1:ea typeface="BIZ UDPGothic"/>
              <ns1:cs typeface="BIZ UDPGothic"/>
              <ns1:sym typeface="BIZ UDPGothic"/>
            </ns1:endParaRPr>
          </ns1:p>
        </ns0:txBody>
      </ns0:sp>
      <ns0:sp>
        <ns0:nvSpPr>
          <ns0:cNvPr id="106" name="Google Shape;106;p1"/>
          <ns0:cNvSpPr txBox="1"/>
          <ns0:nvPr/>
        </ns0:nvSpPr>
        <ns0:spPr>
          <ns1:xfrm>
            <ns1:off x="3750500" y="1471868"/>
            <ns1:ext cx="7225176" cy="558799"/>
          </ns1:xfrm>
          <ns1:prstGeom prst="rect">
            <ns1:avLst/>
          </ns1:prstGeom>
          <ns1:noFill/>
          <ns1:ln>
            <ns1:noFill/>
          </ns1:ln>
        </ns0:spPr>
        <ns0:txBody>
          <ns1:bodyPr anchorCtr="0" anchor="b" bIns="45700" lIns="91425" spcFirstLastPara="1" rIns="91425" wrap="square" tIns="45700">
            <ns1:noAutofit/>
          </ns1:bodyPr>
          <ns1:lstStyle/>
          <ns1:p>
            <ns1:pPr indent="0" lvl="0" marL="0" marR="0" rtl="0" algn="l">
              <ns1:lnSpc>
                <ns1:spcPct val="90000"/>
              </ns1:lnSpc>
              <ns1:spcBef>
                <ns1:spcPts val="0"/>
              </ns1:spcBef>
              <ns1:spcAft>
                <ns1:spcPts val="0"/>
              </ns1:spcAft>
              <ns1:buClr>
                <ns1:schemeClr val="dk1"/>
              </ns1:buClr>
              <ns1:buSzPts val="6000"/>
              <ns1:buFont typeface="Arial"/>
              <ns1:buNone/>
            </ns1:pPr>
            <ns1:r>
              <ns1:rPr b="0" i="0" lang="ja-JP" sz="2000" u="none" cap="none" strike="noStrike">
                <ns1:solidFill>
                  <ns1:schemeClr val="lt1"/>
                </ns1:solidFill>
                <ns1:latin typeface="BIZ UDPGothic"/>
                <ns1:ea typeface="BIZ UDPGothic"/>
                <ns1:cs typeface="BIZ UDPGothic"/>
                <ns1:sym typeface="BIZ UDPGothic"/>
              </ns1:rPr>
              <ns1:t>For those considering 'Majisemi' for the first time</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07" name="Google Shape;107;p1"/>
          <ns0:cNvCxnSpPr/>
          <ns0:nvPr/>
        </ns0:nvCxnSpPr>
        <ns0:spPr>
          <ns1:xfrm>
            <ns1:off x="3578582" y="1699591"/>
            <ns1:ext cx="0" cy="2524610"/>
          </ns1:xfrm>
          <ns1:prstGeom prst="straightConnector1">
            <ns1:avLst/>
          </ns1:prstGeom>
          <ns1:noFill/>
          <ns1:ln cap="flat" cmpd="sng" w="44450">
            <ns1:solidFill>
              <ns1:schemeClr val="lt1"/>
            </ns1:solidFill>
            <ns1:prstDash val="solid"/>
            <ns1:round/>
            <ns1:headEnd len="sm" w="sm" type="none"/>
            <ns1:tailEnd len="sm" w="sm" type="none"/>
          </ns1:ln>
        </ns0:spPr>
      </ns0:cxnSp>
    </ns0:spTree>
  </ns0:cSld>
  <ns0:clrMapOvr>
    <ns1:masterClrMapping/>
  </ns0:clrMapOvr>
</ns0:sld>
</file>

<file path=ppt/slides/slide10.xml><?xml version="1.0" encoding="utf-8"?>
<ns0:sld xmlns:ns0="http://schemas.openxmlformats.org/presentationml/2006/main" xmlns:ns1="http://schemas.openxmlformats.org/drawingml/2006/main" xmlns:ns2="http://schemas.openxmlformats.org/officeDocument/2006/relationships">
  <ns0:cSld>
    <ns0:spTree>
      <ns0:nvGrpSpPr>
        <ns0:cNvPr id="276" name="Shape 276"/>
        <ns0:cNvGrpSpPr/>
        <ns0:nvPr/>
      </ns0:nvGrpSpPr>
      <ns0:grpSpPr>
        <ns1:xfrm>
          <ns1:off x="0" y="0"/>
          <ns1:ext cx="0" cy="0"/>
          <ns1:chOff x="0" y="0"/>
          <ns1:chExt cx="0" cy="0"/>
        </ns1:xfrm>
      </ns0:grpSpPr>
      <ns0:cxnSp>
        <ns0:nvCxnSpPr>
          <ns0:cNvPr id="277" name="Google Shape;277;p10"/>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278" name="Google Shape;278;p10"/>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279" name="Google Shape;279;p10"/>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Support for expansion into Southeast Asia using webinars</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280" name="Google Shape;280;p10"/>
          <ns0:cNvSpPr txBox="1"/>
          <ns0:nvPr/>
        </ns0:nvSpPr>
        <ns0:spPr>
          <ns1:xfrm>
            <ns1:off x="10442876" y="254124"/>
            <ns1:ext cx="1542600"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planning</ns1:t>
            </ns1:r>
            <ns1:endParaRPr b="0" i="0" sz="1200" u="none" cap="none" strike="noStrike">
              <ns1:solidFill>
                <ns1:srgbClr val="163F9B"/>
              </ns1:solidFill>
              <ns1:latin typeface="BIZ UDPGothic"/>
              <ns1:ea typeface="BIZ UDPGothic"/>
              <ns1:cs typeface="BIZ UDPGothic"/>
              <ns1:sym typeface="BIZ UDPGothic"/>
            </ns1:endParaRPr>
          </ns1:p>
        </ns0:txBody>
      </ns0:sp>
      <ns0:pic>
        <ns0:nvPicPr>
          <ns0:cNvPr id="281" name="Google Shape;281;p10"/>
          <ns0:cNvPicPr preferRelativeResize="0"/>
          <ns0:nvPr/>
        </ns0:nvPicPr>
        <ns0:blipFill rotWithShape="1">
          <ns1:blip ns2:embed="rId3">
            <ns1:alphaModFix/>
          </ns1:blip>
          <ns1:srcRect b="0" l="0" r="0" t="0"/>
          <ns1:stretch/>
        </ns0:blipFill>
        <ns0:spPr>
          <ns1:xfrm>
            <ns1:off x="338978" y="918883"/>
            <ns1:ext cx="8190863" cy="5743267"/>
          </ns1:xfrm>
          <ns1:prstGeom prst="rect">
            <ns1:avLst/>
          </ns1:prstGeom>
          <ns1:noFill/>
          <ns1:ln>
            <ns1:noFill/>
          </ns1:ln>
        </ns0:spPr>
      </ns0:pic>
      <ns0:sp>
        <ns0:nvSpPr>
          <ns0:cNvPr id="282" name="Google Shape;282;p10"/>
          <ns0:cNvSpPr txBox="1"/>
          <ns0:nvPr/>
        </ns0:nvSpPr>
        <ns0:spPr>
          <ns1:xfrm>
            <ns1:off x="8722580" y="1025502"/>
            <ns1:ext cx="3306021" cy="4631997"/>
          </ns1:xfrm>
          <ns1:prstGeom prst="rect">
            <ns1:avLst/>
          </ns1:prstGeom>
          <ns1:noFill/>
          <ns1:ln>
            <ns1:noFill/>
          </ns1:ln>
        </ns0:spPr>
        <ns0:txBody>
          <ns1:bodyPr anchorCtr="0" anchor="t" bIns="45700" lIns="91425" spcFirstLastPara="1" rIns="91425" wrap="square" tIns="45700">
            <ns1:spAutoFit/>
          </ns1:bodyPr>
          <ns1:lstStyle/>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Webinars can be delivered to Southeast Asia at almost the same price as domestic Japan.</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Your company only needs to prepare a presentation video (plus slides) in Japanese (or English).</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Majisemi handles everything from adding local language subtitles, translating slides, to the day of delivery.</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Options include post-webinar lead follow-up and secondary use of webinars with local language support.</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Promoting joint exhibition at trade shows held in Southeast Asia.</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283" name="Google Shape;283;p10"/>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284" name="Google Shape;284;p10"/>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1.xml><?xml version="1.0" encoding="utf-8"?>
<ns0:sld xmlns:ns0="http://schemas.openxmlformats.org/presentationml/2006/main" xmlns:ns1="http://schemas.openxmlformats.org/drawingml/2006/main" xmlns:ns2="http://schemas.openxmlformats.org/officeDocument/2006/relationships">
  <ns0:cSld>
    <ns0:spTree>
      <ns0:nvGrpSpPr>
        <ns0:cNvPr id="289" name="Shape 289"/>
        <ns0:cNvGrpSpPr/>
        <ns0:nvPr/>
      </ns0:nvGrpSpPr>
      <ns0:grpSpPr>
        <ns1:xfrm>
          <ns1:off x="0" y="0"/>
          <ns1:ext cx="0" cy="0"/>
          <ns1:chOff x="0" y="0"/>
          <ns1:chExt cx="0" cy="0"/>
        </ns1:xfrm>
      </ns0:grpSpPr>
      <ns0:sp>
        <ns0:nvSpPr>
          <ns0:cNvPr id="290" name="Google Shape;290;p11"/>
          <ns0:cNvSpPr/>
          <ns0:nvPr/>
        </ns0:nvSpPr>
        <ns0:spPr>
          <ns1:xfrm>
            <ns1:off x="525996" y="1865262"/>
            <ns1:ext cx="6319157" cy="3643225"/>
          </ns1:xfrm>
          <ns1:prstGeom prst="roundRect">
            <ns1:avLst>
              <ns1:gd fmla="val 4090" name="adj"/>
            </ns1:avLst>
          </ns1:prstGeom>
          <ns1:solidFill>
            <ns1:srgbClr val="FCF6D8"/>
          </ns1:solidFill>
          <ns1:ln>
            <ns1:noFill/>
          </ns1:ln>
        </ns0:spPr>
        <ns0:txBody>
          <ns1:bodyPr anchorCtr="0" anchor="ctr" bIns="45700" lIns="91425" spcFirstLastPara="1" rIns="91425" wrap="square" tIns="45700">
            <ns1:noAutofit/>
          </ns1:bodyPr>
          <ns1:lstStyle/>
          <ns1:p>
            <ns1:pPr indent="0" lvl="8"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accent4"/>
              </ns1:solidFill>
              <ns1:latin typeface="Arial"/>
              <ns1:ea typeface="Arial"/>
              <ns1:cs typeface="Arial"/>
              <ns1:sym typeface="Arial"/>
            </ns1:endParaRPr>
          </ns1:p>
        </ns0:txBody>
      </ns0:sp>
      <ns0:cxnSp>
        <ns0:nvCxnSpPr>
          <ns0:cNvPr id="291" name="Google Shape;291;p11"/>
          <ns0:cNvCxnSpPr>
            <ns1:stCxn id="292" idx="2"/>
            <ns1:endCxn id="293" idx="2"/>
          </ns0:cNvCxnSpPr>
          <ns0:nvPr/>
        </ns0:nvCxnSpPr>
        <ns0:spPr>
          <ns1:xfrm>
            <ns1:off x="7392611" y="2810488"/>
            <ns1:ext cx="1024500" cy="2933100"/>
          </ns1:xfrm>
          <ns1:prstGeom prst="straightConnector1">
            <ns1:avLst/>
          </ns1:prstGeom>
          <ns1:noFill/>
          <ns1:ln cap="flat" cmpd="sng" w="9525">
            <ns1:solidFill>
              <ns1:schemeClr val="accent1"/>
            </ns1:solidFill>
            <ns1:prstDash val="dash"/>
            <ns1:miter lim="800000"/>
            <ns1:headEnd len="sm" w="sm" type="none"/>
            <ns1:tailEnd len="sm" w="sm" type="none"/>
          </ns1:ln>
        </ns0:spPr>
      </ns0:cxnSp>
      <ns0:sp>
        <ns0:nvSpPr>
          <ns0:cNvPr id="293" name="Google Shape;293;p11"/>
          <ns0:cNvSpPr/>
          <ns0:nvPr/>
        </ns0:nvSpPr>
        <ns0:spPr>
          <ns1:xfrm rot="4683442">
            <ns1:off x="7972028" y="2933566"/>
            <ns1:ext cx="3895184" cy="3399247"/>
          </ns1:xfrm>
          <ns1:prstGeom prst="rightArrow">
            <ns1:avLst>
              <ns1:gd fmla="val 64020" name="adj1"/>
              <ns1:gd fmla="val 34486" name="adj2"/>
            </ns1:avLst>
          </ns1:prstGeom>
          <ns1:solidFill>
            <ns1:srgbClr val="FFC000"/>
          </ns1:solidFill>
          <ns1:ln>
            <ns1:noFill/>
          </ns1:ln>
          <ns1:effectLst>
            <ns1:outerShdw blurRad="139700" sx="102000" rotWithShape="0" algn="tr" dir="8100000" dist="38100" sy="102000">
              <ns1:srgbClr val="000000">
                <ns1:alpha val="2745"/>
              </ns1:srgbClr>
            </ns1:outerShdw>
          </ns1:effectLst>
        </ns0:spPr>
        <ns0:txBody>
          <ns1:bodyPr anchorCtr="0" anchor="ctr" bIns="91425" lIns="91425" spcFirstLastPara="1" rIns="91425" wrap="square" tIns="91425">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294" name="Google Shape;294;p11"/>
          <ns0:cNvSpPr txBox="1"/>
          <ns0:nvPr/>
        </ns0:nvSpPr>
        <ns0:spPr>
          <ns1:xfrm rot="-716558">
            <ns1:off x="8419773" y="2925556"/>
            <ns1:ext cx="2829141" cy="1399078"/>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7000"/>
              <ns1:buFont typeface="Arial"/>
              <ns1:buNone/>
            </ns1:pPr>
            <ns1:r>
              <ns1:rPr b="0" i="0" lang="ja-JP" sz="5400" u="none" cap="none" strike="noStrike">
                <ns1:solidFill>
                  <ns1:schemeClr val="lt1"/>
                </ns1:solidFill>
                <ns1:latin typeface="Arial"/>
                <ns1:ea typeface="Arial"/>
                <ns1:cs typeface="Arial"/>
                <ns1:sym typeface="Arial"/>
              </ns1:rPr>
              <ns1:t>70%</ns1:t>
            </ns1:r>
            <ns1:endParaRPr b="0" i="0" sz="5400" u="none" cap="none" strike="noStrike">
              <ns1:solidFill>
                <ns1:schemeClr val="lt1"/>
              </ns1:solidFill>
              <ns1:latin typeface="Arial"/>
              <ns1:ea typeface="Arial"/>
              <ns1:cs typeface="Arial"/>
              <ns1:sym typeface="Arial"/>
            </ns1:endParaRPr>
          </ns1:p>
        </ns0:txBody>
      </ns0:sp>
      <ns0:grpSp>
        <ns0:nvGrpSpPr>
          <ns0:cNvPr id="295" name="Google Shape;295;p11"/>
          <ns0:cNvGrpSpPr/>
          <ns0:nvPr/>
        </ns0:nvGrpSpPr>
        <ns0:grpSpPr>
          <ns1:xfrm>
            <ns1:off x="4386754" y="5615561"/>
            <ns1:ext cx="3596672" cy="908803"/>
            <ns1:chOff x="-590393" y="3423699"/>
            <ns1:chExt cx="3596672" cy="908803"/>
          </ns1:xfrm>
        </ns0:grpSpPr>
        <ns0:sp>
          <ns0:nvSpPr>
            <ns0:cNvPr id="296" name="Google Shape;296;p11"/>
            <ns0:cNvSpPr txBox="1"/>
            <ns0:nvPr/>
          </ns0:nvSpPr>
          <ns0:spPr>
            <ns1:xfrm>
              <ns1:off x="332135" y="3457944"/>
              <ns1:ext cx="2674144" cy="87455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just">
                <ns1:lnSpc>
                  <ns1:spcPct val="10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The response to follow-up</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just">
                <ns1:lnSpc>
                  <ns1:spcPct val="10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is approxima</ns1:t>
              </ns1:r>
              <ns1:r>
                <ns1:rPr b="1" i="0" lang="ja-JP" sz="2400" u="none" cap="none" strike="noStrike">
                  <ns1:solidFill>
                    <ns1:schemeClr val="accent4"/>
                  </ns1:solidFill>
                  <ns1:latin typeface="BIZ UDPGothic"/>
                  <ns1:ea typeface="BIZ UDPGothic"/>
                  <ns1:cs typeface="BIZ UDPGothic"/>
                  <ns1:sym typeface="BIZ UDPGothic"/>
                </ns1:rPr>
                <ns1:t>tely 100 tim</ns1:t>
              </ns1:r>
              <ns1:r>
                <ns1:rPr b="0" i="0" lang="ja-JP" sz="1600" u="none" cap="none" strike="noStrike">
                  <ns1:solidFill>
                    <ns1:schemeClr val="accent4"/>
                  </ns1:solidFill>
                  <ns1:latin typeface="BIZ UDPGothic"/>
                  <ns1:ea typeface="BIZ UDPGothic"/>
                  <ns1:cs typeface="BIZ UDPGothic"/>
                  <ns1:sym typeface="BIZ UDPGothic"/>
                </ns1:rPr>
                <ns1:t>es different</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just">
                <ns1:lnSpc>
                  <ns1:spcPct val="72222"/>
                </ns1:lnSpc>
                <ns1:spcBef>
                  <ns1:spcPts val="0"/>
                </ns1:spcBef>
                <ns1:spcAft>
                  <ns1:spcPts val="0"/>
                </ns1:spcAft>
                <ns1:buClr>
                  <ns1:srgbClr val="000000"/>
                </ns1:buClr>
                <ns1:buSzPts val="20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*Accor</ns1:t>
              </ns1:r>
              <ns1:r>
                <ns1:rPr b="0" i="0" lang="ja-JP" sz="800" u="none" cap="none" strike="noStrike">
                  <ns1:solidFill>
                    <ns1:schemeClr val="accent4"/>
                  </ns1:solidFill>
                  <ns1:latin typeface="BIZ UDPGothic"/>
                  <ns1:ea typeface="BIZ UDPGothic"/>
                  <ns1:cs typeface="BIZ UDPGothic"/>
                  <ns1:sym typeface="BIZ UDPGothic"/>
                </ns1:rPr>
                <ns1:t>ding to our research</ns1:t>
              </ns1:r>
              <ns1:endParaRPr b="0" i="0" sz="800" u="none" cap="none" strike="noStrike">
                <ns1:solidFill>
                  <ns1:schemeClr val="accent4"/>
                </ns1:solidFill>
                <ns1:latin typeface="BIZ UDPGothic"/>
                <ns1:ea typeface="BIZ UDPGothic"/>
                <ns1:cs typeface="BIZ UDPGothic"/>
                <ns1:sym typeface="BIZ UDPGothic"/>
              </ns1:endParaRPr>
            </ns1:p>
          </ns0:txBody>
        </ns0:sp>
        <ns0:grpSp>
          <ns0:nvGrpSpPr>
            <ns0:cNvPr id="297" name="Google Shape;297;p11"/>
            <ns0:cNvGrpSpPr/>
            <ns0:nvPr/>
          </ns0:nvGrpSpPr>
          <ns0:grpSpPr>
            <ns1:xfrm>
              <ns1:off x="-590393" y="3423699"/>
              <ns1:ext cx="894300" cy="891438"/>
              <ns1:chOff x="-825941" y="4123916"/>
              <ns1:chExt cx="1195706" cy="1195707"/>
            </ns1:xfrm>
          </ns0:grpSpPr>
          <ns0:sp>
            <ns0:nvSpPr>
              <ns0:cNvPr id="298" name="Google Shape;298;p11"/>
              <ns0:cNvSpPr/>
              <ns0:nvPr/>
            </ns0:nvSpPr>
            <ns0:spPr>
              <ns1:xfrm>
                <ns1:off x="-825941" y="4123916"/>
                <ns1:ext cx="1195706" cy="1195707"/>
              </ns1:xfrm>
              <ns1:prstGeom prst="ellipse">
                <ns1:avLst/>
              </ns1:prstGeom>
              <ns1:solidFill>
                <ns1:srgbClr val="163F9B"/>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262626"/>
                  </ns1:solidFill>
                  <ns1:latin typeface="Arial"/>
                  <ns1:ea typeface="Arial"/>
                  <ns1:cs typeface="Arial"/>
                  <ns1:sym typeface="Arial"/>
                </ns1:endParaRPr>
              </ns1:p>
            </ns0:txBody>
          </ns0:sp>
          <ns0:pic>
            <ns0:nvPicPr>
              <ns0:cNvPr descr="プレート が含まれている画像&#10;&#10;自動的に生成された説明" id="299" name="Google Shape;299;p11"/>
              <ns0:cNvPicPr preferRelativeResize="0"/>
              <ns0:nvPr/>
            </ns0:nvPicPr>
            <ns0:blipFill rotWithShape="1">
              <ns1:blip ns2:embed="rId3">
                <ns1:alphaModFix/>
              </ns1:blip>
              <ns1:srcRect b="0" l="0" r="0" t="0"/>
              <ns1:stretch/>
            </ns0:blipFill>
            <ns0:spPr>
              <ns1:xfrm>
                <ns1:off x="-675218" y="4404520"/>
                <ns1:ext cx="894261" cy="634500"/>
              </ns1:xfrm>
              <ns1:prstGeom prst="rect">
                <ns1:avLst/>
              </ns1:prstGeom>
              <ns1:noFill/>
              <ns1:ln>
                <ns1:noFill/>
              </ns1:ln>
            </ns0:spPr>
          </ns0:pic>
        </ns0:grpSp>
      </ns0:grpSp>
      <ns0:sp>
        <ns0:nvSpPr>
          <ns0:cNvPr id="300" name="Google Shape;300;p11"/>
          <ns0:cNvSpPr/>
          <ns0:nvPr/>
        </ns0:nvSpPr>
        <ns0:spPr>
          <ns1:xfrm>
            <ns1:off x="7102842" y="4363039"/>
            <ns1:ext cx="2698808" cy="806147"/>
          </ns1:xfrm>
          <ns1:prstGeom prst="roundRect">
            <ns1:avLst>
              <ns1:gd fmla="val 16667" name="adj"/>
            </ns1:avLst>
          </ns1:prstGeom>
          <ns1:solidFill>
            <ns1:srgbClr val="102F74"/>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301" name="Google Shape;301;p11"/>
          <ns0:cNvGrpSpPr/>
          <ns0:nvPr/>
        </ns0:nvGrpSpPr>
        <ns0:grpSpPr>
          <ns1:xfrm rot="-721227">
            <ns1:off x="6995699" y="4527374"/>
            <ns1:ext cx="520102" cy="629232"/>
            <ns1:chOff x="5943600" y="6791161"/>
            <ns1:chExt cx="1056873" cy="1265969"/>
          </ns1:xfrm>
        </ns0:grpSpPr>
        <ns0:sp>
          <ns0:nvSpPr>
            <ns0:cNvPr id="302" name="Google Shape;302;p11"/>
            <ns0:cNvSpPr/>
            <ns0:nvPr/>
          </ns0:nvSpPr>
          <ns0:spPr>
            <ns1:xfrm>
              <ns1:off x="5943600" y="7315200"/>
              <ns1:ext cx="1049798" cy="74193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303" name="Google Shape;303;p11"/>
            <ns0:cNvSpPr/>
            <ns0:nvPr/>
          </ns0:nvSpPr>
          <ns0:spPr>
            <ns1:xfrm rot="-2700000">
              <ns1:off x="6098378" y="6945936"/>
              <ns1:ext cx="747320" cy="747320"/>
            </ns1:xfrm>
            <ns1:prstGeom prst="rtTriangle">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grpSp>
        <ns0:nvGrpSpPr>
          <ns0:cNvPr id="304" name="Google Shape;304;p11"/>
          <ns0:cNvGrpSpPr/>
          <ns0:nvPr/>
        </ns0:nvGrpSpPr>
        <ns0:grpSpPr>
          <ns1:xfrm>
            <ns1:off x="607532" y="5624244"/>
            <ns1:ext cx="3637936" cy="891437"/>
            <ns1:chOff x="839631" y="1728338"/>
            <ns1:chExt cx="3637936" cy="891437"/>
          </ns1:xfrm>
        </ns0:grpSpPr>
        <ns0:sp>
          <ns0:nvSpPr>
            <ns0:cNvPr id="305" name="Google Shape;305;p11"/>
            <ns0:cNvSpPr txBox="1"/>
            <ns0:nvPr/>
          </ns0:nvSpPr>
          <ns0:spPr>
            <ns1:xfrm>
              <ns1:off x="1759742" y="1758374"/>
              <ns1:ext cx="2717825" cy="83095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Face-to-face communic</ns1:t>
              </ns1:r>
              <ns1:r>
                <ns1:rPr b="1" i="0" lang="ja-JP" sz="1600" u="none" cap="none" strike="noStrike">
                  <ns1:solidFill>
                    <ns1:schemeClr val="accent4"/>
                  </ns1:solidFill>
                  <ns1:latin typeface="BIZ UDPGothic"/>
                  <ns1:ea typeface="BIZ UDPGothic"/>
                  <ns1:cs typeface="BIZ UDPGothic"/>
                  <ns1:sym typeface="BIZ UDPGothic"/>
                </ns1:rPr>
                <ns1:t>ation with customers</ns1:t>
              </ns1:r>
              <ns1:endParaRPr b="1" i="0" sz="16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can enhance</ns1:t>
              </ns1:r>
              <ns1:r>
                <ns1:rPr b="0" i="0" lang="ja-JP" sz="1600" u="none" cap="none" strike="noStrike">
                  <ns1:solidFill>
                    <ns1:schemeClr val="accent4"/>
                  </ns1:solidFill>
                  <ns1:latin typeface="BIZ UDPGothic"/>
                  <ns1:ea typeface="BIZ UDPGothic"/>
                  <ns1:cs typeface="BIZ UDPGothic"/>
                  <ns1:sym typeface="BIZ UDPGothic"/>
                </ns1:rPr>
                <ns1:t> trust and </ns1:t>
              </ns1:r>
              <ns1:br>
                <ns1:rPr b="0" i="0" lang="ja-JP" sz="1600" u="none" cap="none" strike="noStrike">
                  <ns1:solidFill>
                    <ns1:schemeClr val="accent4"/>
                  </ns1:solidFill>
                  <ns1:latin typeface="BIZ UDPGothic"/>
                  <ns1:ea typeface="BIZ UDPGothic"/>
                  <ns1:cs typeface="BIZ UDPGothic"/>
                  <ns1:sym typeface="BIZ UDPGothic"/>
                </ns1:rPr>
              </ns1:br>
              <ns1:r>
                <ns1:rPr b="0" i="0" lang="ja-JP" sz="1600" u="none" cap="none" strike="noStrike">
                  <ns1:solidFill>
                    <ns1:schemeClr val="accent4"/>
                  </ns1:solidFill>
                  <ns1:latin typeface="BIZ UDPGothic"/>
                  <ns1:ea typeface="BIZ UDPGothic"/>
                  <ns1:cs typeface="BIZ UDPGothic"/>
                  <ns1:sym typeface="BIZ UDPGothic"/>
                </ns1:rPr>
                <ns1:t>credibility</ns1:t>
              </ns1:r>
              <ns1:endParaRPr b="0" i="0" sz="1600" u="none" cap="none" strike="noStrike">
                <ns1:solidFill>
                  <ns1:schemeClr val="accent4"/>
                </ns1:solidFill>
                <ns1:latin typeface="BIZ UDPGothic"/>
                <ns1:ea typeface="BIZ UDPGothic"/>
                <ns1:cs typeface="BIZ UDPGothic"/>
                <ns1:sym typeface="BIZ UDPGothic"/>
              </ns1:endParaRPr>
            </ns1:p>
          </ns0:txBody>
        </ns0:sp>
        <ns0:grpSp>
          <ns0:nvGrpSpPr>
            <ns0:cNvPr id="306" name="Google Shape;306;p11"/>
            <ns0:cNvGrpSpPr/>
            <ns0:nvPr/>
          </ns0:nvGrpSpPr>
          <ns0:grpSpPr>
            <ns1:xfrm>
              <ns1:off x="839631" y="1728338"/>
              <ns1:ext cx="894299" cy="891437"/>
              <ns1:chOff x="3240808" y="1299412"/>
              <ns1:chExt cx="1195707" cy="1195706"/>
            </ns1:xfrm>
          </ns0:grpSpPr>
          <ns0:sp>
            <ns0:nvSpPr>
              <ns0:cNvPr id="307" name="Google Shape;307;p11"/>
              <ns0:cNvSpPr/>
              <ns0:nvPr/>
            </ns0:nvSpPr>
            <ns0:spPr>
              <ns1:xfrm>
                <ns1:off x="3240808" y="1299412"/>
                <ns1:ext cx="1195707" cy="1195706"/>
              </ns1:xfrm>
              <ns1:prstGeom prst="ellipse">
                <ns1:avLst/>
              </ns1:prstGeom>
              <ns1:solidFill>
                <ns1:srgbClr val="163F9B"/>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pic>
            <ns0:nvPicPr>
              <ns0:cNvPr descr="アイコン&#10;&#10;自動的に生成された説明" id="308" name="Google Shape;308;p11"/>
              <ns0:cNvPicPr preferRelativeResize="0"/>
              <ns0:nvPr/>
            </ns0:nvPicPr>
            <ns0:blipFill rotWithShape="1">
              <ns1:blip ns2:embed="rId4">
                <ns1:alphaModFix/>
              </ns1:blip>
              <ns1:srcRect b="0" l="0" r="0" t="0"/>
              <ns1:stretch/>
            </ns0:blipFill>
            <ns0:spPr>
              <ns1:xfrm>
                <ns1:off x="3558405" y="1577697"/>
                <ns1:ext cx="557920" cy="642060"/>
              </ns1:xfrm>
              <ns1:prstGeom prst="rect">
                <ns1:avLst/>
              </ns1:prstGeom>
              <ns1:noFill/>
              <ns1:ln>
                <ns1:noFill/>
              </ns1:ln>
            </ns0:spPr>
          </ns0:pic>
        </ns0:grpSp>
      </ns0:grpSp>
      <ns0:sp>
        <ns0:nvSpPr>
          <ns0:cNvPr id="309" name="Google Shape;309;p11"/>
          <ns0:cNvSpPr txBox="1"/>
          <ns0:nvPr/>
        </ns0:nvSpPr>
        <ns0:spPr>
          <ns1:xfrm>
            <ns1:off x="7204950" y="4368482"/>
            <ns1:ext cx="2596699" cy="72323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50000"/>
              </ns1:lnSpc>
              <ns1:spcBef>
                <ns1:spcPts val="0"/>
              </ns1:spcBef>
              <ns1:spcAft>
                <ns1:spcPts val="0"/>
              </ns1:spcAft>
              <ns1:buClr>
                <ns1:srgbClr val="000000"/>
              </ns1:buClr>
              <ns1:buSzPts val="17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Response rate when sending materials via email</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7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is abou</ns1:t>
            </ns1:r>
            <ns1:r>
              <ns1:rPr b="1" i="0" lang="ja-JP" sz="2000" u="none" cap="none" strike="noStrike">
                <ns1:solidFill>
                  <ns1:schemeClr val="lt1"/>
                </ns1:solidFill>
                <ns1:latin typeface="BIZ UDPGothic"/>
                <ns1:ea typeface="BIZ UDPGothic"/>
                <ns1:cs typeface="BIZ UDPGothic"/>
                <ns1:sym typeface="BIZ UDPGothic"/>
              </ns1:rPr>
              <ns1:t>t 100 </ns1:t>
            </ns1:r>
            <ns1:r>
              <ns1:rPr b="1" i="0" lang="ja-JP" sz="1400" u="none" cap="none" strike="noStrike">
                <ns1:solidFill>
                  <ns1:schemeClr val="lt1"/>
                </ns1:solidFill>
                <ns1:latin typeface="BIZ UDPGothic"/>
                <ns1:ea typeface="BIZ UDPGothic"/>
                <ns1:cs typeface="BIZ UDPGothic"/>
                <ns1:sym typeface="BIZ UDPGothic"/>
              </ns1:rPr>
              <ns1:t>times!</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310" name="Google Shape;310;p11"/>
          <ns0:cNvSpPr txBox="1"/>
          <ns0:nvPr/>
        </ns0:nvSpPr>
        <ns0:spPr>
          <ns1:xfrm>
            <ns1:off x="525996" y="121582"/>
            <ns1:ext cx="7463549"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Why start with webinars?</ns1:t>
            </ns1:r>
            <ns1:endParaRPr b="0" i="0" sz="1400" u="none" cap="none" strike="noStrike">
              <ns1:solidFill>
                <ns1:srgbClr val="000000"/>
              </ns1:solidFill>
              <ns1:latin typeface="Arial"/>
              <ns1:ea typeface="Arial"/>
              <ns1:cs typeface="Arial"/>
              <ns1:sym typeface="Arial"/>
            </ns1:endParaRPr>
          </ns1:p>
        </ns0:txBody>
      </ns0:sp>
      <ns0:cxnSp>
        <ns0:nvCxnSpPr>
          <ns0:cNvPr id="311" name="Google Shape;311;p11"/>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12" name="Google Shape;312;p11"/>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292" name="Google Shape;292;p11"/>
          <ns0:cNvSpPr/>
          <ns0:nvPr/>
        </ns0:nvSpPr>
        <ns0:spPr>
          <ns1:xfrm rot="4683442">
            <ns1:off x="7504700" y="2286860"/>
            <ns1:ext cx="624740" cy="867700"/>
          </ns1:xfrm>
          <ns1:prstGeom prst="rightArrow">
            <ns1:avLst>
              <ns1:gd fmla="val 49839" name="adj1"/>
              <ns1:gd fmla="val 50000" name="adj2"/>
            </ns1:avLst>
          </ns1:prstGeom>
          <ns1:solidFill>
            <ns1:srgbClr val="729EEE"/>
          </ns1:solidFill>
          <ns1:ln>
            <ns1:noFill/>
          </ns1:ln>
          <ns1:effectLst>
            <ns1:outerShdw blurRad="139700" sx="102000" rotWithShape="0" algn="tr" dir="8100000" dist="38100" sy="102000">
              <ns1:srgbClr val="000000">
                <ns1:alpha val="20000"/>
              </ns1:srgbClr>
            </ns1:outerShdw>
          </ns1:effectLst>
        </ns0:spPr>
        <ns0:txBody>
          <ns1:bodyPr anchorCtr="0" anchor="ctr" bIns="91425" lIns="91425" spcFirstLastPara="1" rIns="91425" wrap="square" tIns="91425">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313" name="Google Shape;313;p11"/>
          <ns0:cNvSpPr txBox="1"/>
          <ns0:nvPr/>
        </ns0:nvSpPr>
        <ns0:spPr>
          <ns1:xfrm rot="-716442">
            <ns1:off x="7443322" y="2425256"/>
            <ns1:ext cx="723410" cy="394686"/>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71428"/>
              </ns1:lnSpc>
              <ns1:spcBef>
                <ns1:spcPts val="0"/>
              </ns1:spcBef>
              <ns1:spcAft>
                <ns1:spcPts val="0"/>
              </ns1:spcAft>
              <ns1:buClr>
                <ns1:srgbClr val="000000"/>
              </ns1:buClr>
              <ns1:buSzPts val="1200"/>
              <ns1:buFont typeface="Arial"/>
              <ns1:buNone/>
            </ns1:pPr>
            <ns1:r>
              <ns1:t/>
            </ns1:r>
            <ns1:endParaRPr b="0" i="0" sz="1100" u="none" cap="none" strike="noStrike">
              <ns1:solidFill>
                <ns1:schemeClr val="lt1"/>
              </ns1:solidFill>
              <ns1:latin typeface="Arial"/>
              <ns1:ea typeface="Arial"/>
              <ns1:cs typeface="Arial"/>
              <ns1:sym typeface="Arial"/>
            </ns1:endParaRPr>
          </ns1:p>
          <ns1:p>
            <ns1:pPr indent="0" lvl="0" marL="0" marR="0" rtl="0" algn="ctr">
              <ns1:lnSpc>
                <ns1:spcPct val="71428"/>
              </ns1:lnSpc>
              <ns1:spcBef>
                <ns1:spcPts val="0"/>
              </ns1:spcBef>
              <ns1:spcAft>
                <ns1:spcPts val="0"/>
              </ns1:spcAft>
              <ns1:buClr>
                <ns1:srgbClr val="000000"/>
              </ns1:buClr>
              <ns1:buSzPts val="1800"/>
              <ns1:buFont typeface="Arial"/>
              <ns1:buNone/>
            </ns1:pPr>
            <ns1:r>
              <ns1:rPr b="0" i="0" lang="ja-JP" sz="1100" u="none" cap="none" strike="noStrike">
                <ns1:solidFill>
                  <ns1:schemeClr val="lt1"/>
                </ns1:solidFill>
                <ns1:latin typeface="Arial"/>
                <ns1:ea typeface="Arial"/>
                <ns1:cs typeface="Arial"/>
                <ns1:sym typeface="Arial"/>
              </ns1:rPr>
              <ns1:t>0.7%</ns1:t>
            </ns1:r>
            <ns1:endParaRPr b="0" i="0" sz="1100" u="none" cap="none" strike="noStrike">
              <ns1:solidFill>
                <ns1:schemeClr val="lt1"/>
              </ns1:solidFill>
              <ns1:latin typeface="Arial"/>
              <ns1:ea typeface="Arial"/>
              <ns1:cs typeface="Arial"/>
              <ns1:sym typeface="Arial"/>
            </ns1:endParaRPr>
          </ns1:p>
        </ns0:txBody>
      </ns0:sp>
      <ns0:cxnSp>
        <ns0:nvCxnSpPr>
          <ns0:cNvPr id="314" name="Google Shape;314;p11"/>
          <ns0:cNvCxnSpPr/>
          <ns0:nvPr/>
        </ns0:nvCxnSpPr>
        <ns0:spPr>
          <ns1:xfrm rot="10800000">
            <ns1:off x="7954654" y="2366483"/>
            <ns1:ext cx="2630968" cy="135226"/>
          </ns1:xfrm>
          <ns1:prstGeom prst="straightConnector1">
            <ns1:avLst/>
          </ns1:prstGeom>
          <ns1:noFill/>
          <ns1:ln cap="flat" cmpd="sng" w="9525">
            <ns1:solidFill>
              <ns1:schemeClr val="accent1"/>
            </ns1:solidFill>
            <ns1:prstDash val="dash"/>
            <ns1:miter lim="800000"/>
            <ns1:headEnd len="sm" w="sm" type="none"/>
            <ns1:tailEnd len="sm" w="sm" type="none"/>
          </ns1:ln>
        </ns0:spPr>
      </ns0:cxnSp>
      <ns0:sp>
        <ns0:nvSpPr>
          <ns0:cNvPr id="315" name="Google Shape;315;p11"/>
          <ns0:cNvSpPr txBox="1"/>
          <ns0:nvPr/>
        </ns0:nvSpPr>
        <ns0:spPr>
          <ns1:xfrm>
            <ns1:off x="7331513" y="1835879"/>
            <ns1:ext cx="2528452"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When emailing the entire list</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316" name="Google Shape;316;p11"/>
          <ns0:cNvSpPr txBox="1"/>
          <ns0:nvPr/>
        </ns0:nvSpPr>
        <ns0:spPr>
          <ns1:xfrm>
            <ns1:off x="8600563" y="5343810"/>
            <ns1:ext cx="32640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When emailing seminar participants</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317" name="Google Shape;317;p11"/>
          <ns0:cNvCxnSpPr/>
          <ns0:nvPr/>
        </ns0:nvCxnSpPr>
        <ns0:spPr>
          <ns1:xfrm>
            <ns1:off x="8701956" y="5987826"/>
            <ns1:ext cx="310849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grpSp>
        <ns0:nvGrpSpPr>
          <ns0:cNvPr id="318" name="Google Shape;318;p11"/>
          <ns0:cNvGrpSpPr/>
          <ns0:nvPr/>
        </ns0:nvGrpSpPr>
        <ns0:grpSpPr>
          <ns1:xfrm flipH="1">
            <ns1:off x="7451085" y="2160009"/>
            <ns1:ext cx="2345380" cy="319400"/>
            <ns1:chOff x="7207953" y="1277243"/>
            <ns1:chExt cx="3344435" cy="455454"/>
          </ns1:xfrm>
        </ns0:grpSpPr>
        <ns0:cxnSp>
          <ns0:nvCxnSpPr>
            <ns0:cNvPr id="319" name="Google Shape;319;p11"/>
            <ns0:cNvCxnSpPr/>
            <ns0:nvPr/>
          </ns0:nvCxnSpPr>
          <ns0:spPr>
            <ns1:xfrm>
              <ns1:off x="7207953" y="1277243"/>
              <ns1:ext cx="3344435"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cxnSp>
          <ns0:nvCxnSpPr>
            <ns0:cNvPr id="320" name="Google Shape;320;p11"/>
            <ns0:cNvCxnSpPr/>
            <ns0:nvPr/>
          </ns0:nvCxnSpPr>
          <ns0:spPr>
            <ns1:xfrm flipH="1">
              <ns1:off x="10062718" y="1277243"/>
              <ns1:ext cx="480591" cy="455454"/>
            </ns1:xfrm>
            <ns1:prstGeom prst="straightConnector1">
              <ns1:avLst/>
            </ns1:prstGeom>
            <ns1:noFill/>
            <ns1:ln cap="flat" cmpd="sng" w="9525">
              <ns1:solidFill>
                <ns1:srgbClr val="163F9B"/>
              </ns1:solidFill>
              <ns1:prstDash val="solid"/>
              <ns1:miter lim="800000"/>
              <ns1:headEnd len="sm" w="sm" type="none"/>
              <ns1:tailEnd len="sm" w="sm" type="none"/>
            </ns1:ln>
          </ns0:spPr>
        </ns0:cxnSp>
      </ns0:grpSp>
      <ns0:sp>
        <ns0:nvSpPr>
          <ns0:cNvPr id="321" name="Google Shape;321;p11"/>
          <ns0:cNvSpPr txBox="1"/>
          <ns0:nvPr/>
        </ns0:nvSpPr>
        <ns0:spPr>
          <ns1:xfrm>
            <ns1:off x="856384" y="1914423"/>
            <ns1:ext cx="5676026" cy="46162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400" u="none" cap="none" strike="noStrike">
                <ns1:solidFill>
                  <ns1:schemeClr val="accent4"/>
                </ns1:solidFill>
                <ns1:latin typeface="BIZ UDPGothic"/>
                <ns1:ea typeface="BIZ UDPGothic"/>
                <ns1:cs typeface="BIZ UDPGothic"/>
                <ns1:sym typeface="BIZ UDPGothic"/>
              </ns1:rPr>
              <ns1:t>Features of webinars</ns1:t>
            </ns1:r>
            <ns1:endParaRPr b="1" i="0" sz="2400" u="none" cap="none" strike="noStrike">
              <ns1:solidFill>
                <ns1:schemeClr val="accent4"/>
              </ns1:solidFill>
              <ns1:latin typeface="BIZ UDPGothic"/>
              <ns1:ea typeface="BIZ UDPGothic"/>
              <ns1:cs typeface="BIZ UDPGothic"/>
              <ns1:sym typeface="BIZ UDPGothic"/>
            </ns1:endParaRPr>
          </ns1:p>
        </ns0:txBody>
      </ns0:sp>
      <ns0:sp>
        <ns0:nvSpPr>
          <ns0:cNvPr id="322" name="Google Shape;322;p11"/>
          <ns0:cNvSpPr txBox="1"/>
          <ns0:nvPr/>
        </ns0:nvSpPr>
        <ns0:spPr>
          <ns1:xfrm>
            <ns1:off x="850404" y="2459609"/>
            <ns1:ext cx="5676026" cy="295461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Can provide an 'interactive experience'</ns1:t>
            </ns1:r>
            <ns1:endParaRPr b="1" i="0" sz="1800" u="none" cap="none" strike="noStrike">
              <ns1:solidFill>
                <ns1:schemeClr val="accent4"/>
              </ns1:solidFill>
              <ns1:latin typeface="BIZ UDPGothic"/>
              <ns1:ea typeface="BIZ UDPGothic"/>
              <ns1:cs typeface="BIZ UDPGothic"/>
              <ns1:sym typeface="BIZ UDPGothic"/>
            </ns1:endParaRPr>
          </ns1:p>
          <ns1:p>
            <ns1:pPr indent="0" lvl="1"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Live Q&amp;A sessions</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20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Demos and factory tours while receiving questions and requests</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Can obtain 'live feedback'</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Pre/post surveys, as well as polls and questions during the presentation</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Can attract 'highly interested' viewers</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In small webinars, participants are those facing challenges your products/services can solve</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Build trust by 'sharing the space'</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Recognized as a 'teacher'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Building trust through communication such as Q&amp;A</ns1:t>
            </ns1:r>
            <ns1:endParaRPr b="0" i="0" sz="1200" u="none" cap="none" strike="noStrike">
              <ns1:solidFill>
                <ns1:schemeClr val="accent4"/>
              </ns1:solidFill>
              <ns1:latin typeface="BIZ UDPGothic"/>
              <ns1:ea typeface="BIZ UDPGothic"/>
              <ns1:cs typeface="BIZ UDPGothic"/>
              <ns1:sym typeface="BIZ UDPGothic"/>
            </ns1:endParaRPr>
          </ns1:p>
        </ns0:txBody>
      </ns0:sp>
      <ns0:cxnSp>
        <ns0:nvCxnSpPr>
          <ns0:cNvPr id="323" name="Google Shape;323;p11"/>
          <ns0:cNvCxnSpPr/>
          <ns0:nvPr/>
        </ns0:nvCxnSpPr>
        <ns0:spPr>
          <ns1:xfrm>
            <ns1:off x="856384" y="2406985"/>
            <ns1:ext cx="5676026"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24" name="Google Shape;324;p11"/>
          <ns0:cNvSpPr txBox="1"/>
          <ns0:nvPr/>
        </ns0:nvSpPr>
        <ns0:spPr>
          <ns1:xfrm>
            <ns1:off x="525996" y="874427"/>
            <ns1:ext cx="11284500" cy="1200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Cold calls or direct mail without any prior contact can lead to distrust.</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By first holding a webinar that 'provides valuable information', you can establish the initial contact and</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gain 'trust and credibility'.</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325" name="Google Shape;325;p11"/>
          <ns0:cNvSpPr txBox="1"/>
          <ns0:nvPr/>
        </ns0:nvSpPr>
        <ns0:spPr>
          <ns1:xfrm>
            <ns1:off x="10442876" y="254124"/>
            <ns1:ext cx="1542600"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planning</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326" name="Google Shape;326;p11"/>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27" name="Google Shape;327;p11"/>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2.xml><?xml version="1.0" encoding="utf-8"?>
<ns0:sld xmlns:ns0="http://schemas.openxmlformats.org/presentationml/2006/main" xmlns:ns1="http://schemas.openxmlformats.org/drawingml/2006/main">
  <ns0:cSld>
    <ns0:spTree>
      <ns0:nvGrpSpPr>
        <ns0:cNvPr id="332" name="Shape 332"/>
        <ns0:cNvGrpSpPr/>
        <ns0:nvPr/>
      </ns0:nvGrpSpPr>
      <ns0:grpSpPr>
        <ns1:xfrm>
          <ns1:off x="0" y="0"/>
          <ns1:ext cx="0" cy="0"/>
          <ns1:chOff x="0" y="0"/>
          <ns1:chExt cx="0" cy="0"/>
        </ns1:xfrm>
      </ns0:grpSpPr>
      <ns0:sp>
        <ns0:nvSpPr>
          <ns0:cNvPr id="333" name="Google Shape;333;p12"/>
          <ns0:cNvSpPr txBox="1"/>
          <ns0:nvPr/>
        </ns0:nvSpPr>
        <ns0:spPr>
          <ns1:xfrm>
            <ns1:off x="1376043" y="2647691"/>
            <ns1:ext cx="10619312" cy="166569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32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Overview of Majisemi's services</ns1:t>
            </ns1:r>
            <ns1:endParaRPr b="0" i="0" sz="1400" u="none" cap="none" strike="noStrike">
              <ns1:solidFill>
                <ns1:srgbClr val="000000"/>
              </ns1:solidFill>
              <ns1:latin typeface="Arial"/>
              <ns1:ea typeface="Arial"/>
              <ns1:cs typeface="Arial"/>
              <ns1:sym typeface="Arial"/>
            </ns1:endParaRPr>
          </ns1:p>
        </ns0:txBody>
      </ns0:sp>
      <ns0:sp>
        <ns0:nvSpPr>
          <ns0:cNvPr id="334" name="Google Shape;334;p12"/>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335" name="Google Shape;335;p12"/>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36" name="Google Shape;336;p12"/>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3.xml><?xml version="1.0" encoding="utf-8"?>
<ns0:sld xmlns:ns0="http://schemas.openxmlformats.org/presentationml/2006/main" xmlns:ns1="http://schemas.openxmlformats.org/drawingml/2006/main" xmlns:ns2="http://schemas.openxmlformats.org/officeDocument/2006/relationships">
  <ns0:cSld>
    <ns0:spTree>
      <ns0:nvGrpSpPr>
        <ns0:cNvPr id="341" name="Shape 341"/>
        <ns0:cNvGrpSpPr/>
        <ns0:nvPr/>
      </ns0:nvGrpSpPr>
      <ns0:grpSpPr>
        <ns1:xfrm>
          <ns1:off x="0" y="0"/>
          <ns1:ext cx="0" cy="0"/>
          <ns1:chOff x="0" y="0"/>
          <ns1:chExt cx="0" cy="0"/>
        </ns1:xfrm>
      </ns0:grpSpPr>
      <ns0:pic>
        <ns0:nvPicPr>
          <ns0:cNvPr id="342" name="Google Shape;342;p13"/>
          <ns0:cNvPicPr preferRelativeResize="0"/>
          <ns0:nvPr/>
        </ns0:nvPicPr>
        <ns0:blipFill rotWithShape="1">
          <ns1:blip ns2:embed="rId3">
            <ns1:alphaModFix/>
          </ns1:blip>
          <ns1:srcRect b="0" l="0" r="0" t="0"/>
          <ns1:stretch/>
        </ns0:blipFill>
        <ns0:spPr>
          <ns1:xfrm>
            <ns1:off x="586700" y="3039600"/>
            <ns1:ext cx="5177700" cy="3818400"/>
          </ns1:xfrm>
          <ns1:prstGeom prst="rect">
            <ns1:avLst/>
          </ns1:prstGeom>
          <ns1:noFill/>
          <ns1:ln>
            <ns1:noFill/>
          </ns1:ln>
        </ns0:spPr>
      </ns0:pic>
      <ns0:cxnSp>
        <ns0:nvCxnSpPr>
          <ns0:cNvPr id="343" name="Google Shape;343;p13"/>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44" name="Google Shape;344;p13"/>
          <ns0:cNvSpPr/>
          <ns0:nvPr/>
        </ns0:nvSpPr>
        <ns0:spPr>
          <ns1:xfrm>
            <ns1:off x="301520" y="1240985"/>
            <ns1:ext cx="11637932"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pic>
        <ns0:nvPicPr>
          <ns0:cNvPr id="345" name="Google Shape;345;p13"/>
          <ns0:cNvPicPr preferRelativeResize="0"/>
          <ns0:nvPr/>
        </ns0:nvPicPr>
        <ns0:blipFill rotWithShape="1">
          <ns1:blip ns2:embed="rId4">
            <ns1:alphaModFix/>
          </ns1:blip>
          <ns1:srcRect b="0" l="0" r="0" t="0"/>
          <ns1:stretch/>
        </ns0:blipFill>
        <ns0:spPr>
          <ns1:xfrm>
            <ns1:off x="4745230" y="24688"/>
            <ns1:ext cx="7396488" cy="6857999"/>
          </ns1:xfrm>
          <ns1:prstGeom prst="rect">
            <ns1:avLst/>
          </ns1:prstGeom>
          <ns1:noFill/>
          <ns1:ln>
            <ns1:noFill/>
          </ns1:ln>
        </ns0:spPr>
      </ns0:pic>
      <ns0:sp>
        <ns0:nvSpPr>
          <ns0:cNvPr id="346" name="Google Shape;346;p13"/>
          <ns0:cNvSpPr txBox="1"/>
          <ns0:nvPr/>
        </ns0:nvSpPr>
        <ns0:spPr>
          <ns1:xfrm>
            <ns1:off x="221196" y="101835"/>
            <ns1:ext cx="105230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Majisemi's house list</ns1:t>
            </ns1:r>
            <ns1:endParaRPr b="0" i="0" sz="1400" u="none" cap="none" strike="noStrike">
              <ns1:solidFill>
                <ns1:srgbClr val="000000"/>
              </ns1:solidFill>
              <ns1:latin typeface="Arial"/>
              <ns1:ea typeface="Arial"/>
              <ns1:cs typeface="Arial"/>
              <ns1:sym typeface="Arial"/>
            </ns1:endParaRPr>
          </ns1:p>
        </ns0:txBody>
      </ns0:sp>
      <ns0:sp>
        <ns0:nvSpPr>
          <ns0:cNvPr id="347" name="Google Shape;347;p13"/>
          <ns0:cNvSpPr txBox="1"/>
          <ns0:nvPr/>
        </ns0:nvSpPr>
        <ns0:spPr>
          <ns1:xfrm>
            <ns1:off x="252548" y="763664"/>
            <ns1:ext cx="1881434" cy="709199"/>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Attracting power</ns1:t>
            </ns1:r>
            <ns1:endParaRPr b="0" i="0" sz="1400" u="none" cap="none" strike="noStrike">
              <ns1:solidFill>
                <ns1:srgbClr val="000000"/>
              </ns1:solidFill>
              <ns1:latin typeface="Arial"/>
              <ns1:ea typeface="Arial"/>
              <ns1:cs typeface="Arial"/>
              <ns1:sym typeface="Arial"/>
            </ns1:endParaRPr>
          </ns1:p>
        </ns0:txBody>
      </ns0:sp>
      <ns0:sp>
        <ns0:nvSpPr>
          <ns0:cNvPr id="348" name="Google Shape;348;p13"/>
          <ns0:cNvSpPr/>
          <ns0:nvPr/>
        </ns0:nvSpPr>
        <ns0:spPr>
          <ns1:xfrm>
            <ns1:off x="7415211" y="2348217"/>
            <ns1:ext cx="2210922" cy="221092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Breakdown of user companies</ns1:t>
            </ns1:r>
            <ns1:endParaRPr b="1" i="0" sz="1800" u="none" cap="none" strike="noStrike">
              <ns1:solidFill>
                <ns1:schemeClr val="accent4"/>
              </ns1:solidFill>
              <ns1:latin typeface="BIZ UDPGothic"/>
              <ns1:ea typeface="BIZ UDPGothic"/>
              <ns1:cs typeface="BIZ UDPGothic"/>
              <ns1:sym typeface="BIZ UDPGothic"/>
            </ns1:endParaRPr>
          </ns1:p>
        </ns0:txBody>
      </ns0:sp>
      <ns0:cxnSp>
        <ns0:nvCxnSpPr>
          <ns0:cNvPr id="349" name="Google Shape;349;p13"/>
          <ns0:cNvCxnSpPr/>
          <ns0:nvPr/>
        </ns0:nvCxnSpPr>
        <ns0:spPr>
          <ns1:xfrm flipH="1" rot="10800000">
            <ns1:off x="3117900" y="6274150"/>
            <ns1:ext cx="5211300" cy="185100"/>
          </ns1:xfrm>
          <ns1:prstGeom prst="straightConnector1">
            <ns1:avLst/>
          </ns1:prstGeom>
          <ns1:noFill/>
          <ns1:ln cap="flat" cmpd="sng" w="9525">
            <ns1:solidFill>
              <ns1:srgbClr val="7FA6FD"/>
            </ns1:solidFill>
            <ns1:prstDash val="dash"/>
            <ns1:miter lim="800000"/>
            <ns1:headEnd len="sm" w="sm" type="none"/>
            <ns1:tailEnd len="sm" w="sm" type="none"/>
          </ns1:ln>
        </ns0:spPr>
      </ns0:cxnSp>
      <ns0:cxnSp>
        <ns0:nvCxnSpPr>
          <ns0:cNvPr id="350" name="Google Shape;350;p13"/>
          <ns0:cNvCxnSpPr/>
          <ns0:nvPr/>
        </ns0:nvCxnSpPr>
        <ns0:spPr>
          <ns1:xfrm flipH="1" rot="10800000">
            <ns1:off x="3181984" y="904686"/>
            <ns1:ext cx="3977700" cy="2497500"/>
          </ns1:xfrm>
          <ns1:prstGeom prst="straightConnector1">
            <ns1:avLst/>
          </ns1:prstGeom>
          <ns1:noFill/>
          <ns1:ln cap="flat" cmpd="sng" w="9525">
            <ns1:solidFill>
              <ns1:srgbClr val="7FA6FD"/>
            </ns1:solidFill>
            <ns1:prstDash val="dash"/>
            <ns1:miter lim="800000"/>
            <ns1:headEnd len="sm" w="sm" type="none"/>
            <ns1:tailEnd len="sm" w="sm" type="none"/>
          </ns1:ln>
        </ns0:spPr>
      </ns0:cxnSp>
      <ns0:sp>
        <ns0:nvSpPr>
          <ns0:cNvPr id="351" name="Google Shape;351;p13"/>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352" name="Google Shape;352;p13"/>
          <ns0:cNvSpPr/>
          <ns0:nvPr/>
        </ns0:nvSpPr>
        <ns0:spPr>
          <ns1:xfrm>
            <ns1:off x="2592225" y="4329608"/>
            <ns1:ext cx="1166644" cy="1166644"/>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rgbClr val="163F9B"/>
                </ns1:solidFill>
                <ns1:latin typeface="BIZ UDPGothic"/>
                <ns1:ea typeface="BIZ UDPGothic"/>
                <ns1:cs typeface="BIZ UDPGothic"/>
                <ns1:sym typeface="BIZ UDPGothic"/>
              </ns1:rPr>
              <ns1:t>House</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rgbClr val="163F9B"/>
                </ns1:solidFill>
                <ns1:latin typeface="BIZ UDPGothic"/>
                <ns1:ea typeface="BIZ UDPGothic"/>
                <ns1:cs typeface="BIZ UDPGothic"/>
                <ns1:sym typeface="BIZ UDPGothic"/>
              </ns1:rPr>
              <ns1:t>List</ns1:t>
            </ns1:r>
            <ns1:endParaRPr b="1" i="0" sz="1400" u="none" cap="none" strike="noStrike">
              <ns1:solidFill>
                <ns1:srgbClr val="163F9B"/>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rgbClr val="163F9B"/>
                </ns1:solidFill>
                <ns1:latin typeface="BIZ UDPGothic"/>
                <ns1:ea typeface="BIZ UDPGothic"/>
                <ns1:cs typeface="BIZ UDPGothic"/>
                <ns1:sym typeface="BIZ UDPGothic"/>
              </ns1:rPr>
              <ns1:t>Overall</ns1:t>
            </ns1:r>
            <ns1:endParaRPr b="1" i="0" sz="1400" u="none" cap="none" strike="noStrike">
              <ns1:solidFill>
                <ns1:srgbClr val="163F9B"/>
              </ns1:solidFill>
              <ns1:latin typeface="BIZ UDPGothic"/>
              <ns1:ea typeface="BIZ UDPGothic"/>
              <ns1:cs typeface="BIZ UDPGothic"/>
              <ns1:sym typeface="BIZ UDPGothic"/>
            </ns1:endParaRPr>
          </ns1:p>
        </ns0:txBody>
      </ns0:sp>
      <ns0:sp>
        <ns0:nvSpPr>
          <ns0:cNvPr id="353" name="Google Shape;353;p13"/>
          <ns0:cNvSpPr txBox="1"/>
          <ns0:nvPr/>
        </ns0:nvSpPr>
        <ns0:spPr>
          <ns1:xfrm>
            <ns1:off x="9551666" y="6344329"/>
            <ns1:ext cx="2526654" cy="21544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rPr b="1" i="0" lang="ja-JP" sz="800" u="none" cap="none" strike="noStrike">
                <ns1:solidFill>
                  <ns1:srgbClr val="163F9B"/>
                </ns1:solidFill>
                <ns1:latin typeface="BIZ UDPGothic"/>
                <ns1:ea typeface="BIZ UDPGothic"/>
                <ns1:cs typeface="BIZ UDPGothic"/>
                <ns1:sym typeface="BIZ UDPGothic"/>
              </ns1:rPr>
              <ns1:t>*Estimated from seminar ap</ns1:t>
            </ns1:r>
            <ns1:r>
              <ns1:rPr b="0" i="0" lang="ja-JP" sz="800" u="none" cap="none" strike="noStrike">
                <ns1:solidFill>
                  <ns1:srgbClr val="163F9B"/>
                </ns1:solidFill>
                <ns1:latin typeface="BIZ UDPGothic"/>
                <ns1:ea typeface="BIZ UDPGothic"/>
                <ns1:cs typeface="BIZ UDPGothic"/>
                <ns1:sym typeface="BIZ UDPGothic"/>
              </ns1:rPr>
              <ns1:t>plicants from 2020 to 2024</ns1:t>
            </ns1:r>
            <ns1:endParaRPr b="0" i="0" sz="800" u="none" cap="none" strike="noStrike">
              <ns1:solidFill>
                <ns1:srgbClr val="000000"/>
              </ns1:solidFill>
              <ns1:latin typeface="BIZ UDPGothic"/>
              <ns1:ea typeface="BIZ UDPGothic"/>
              <ns1:cs typeface="BIZ UDPGothic"/>
              <ns1:sym typeface="BIZ UDPGothic"/>
            </ns1:endParaRPr>
          </ns1:p>
        </ns0:txBody>
      </ns0:sp>
      <ns0:sp>
        <ns0:nvSpPr>
          <ns0:cNvPr id="354" name="Google Shape;354;p13"/>
          <ns0:cNvSpPr/>
          <ns0:nvPr/>
        </ns0:nvSpPr>
        <ns0:spPr>
          <ns1:xfrm>
            <ns1:off x="223219" y="1668656"/>
            <ns1:ext cx="3985780" cy="869682"/>
          </ns1:xfrm>
          <ns1:prstGeom prst="roundRect">
            <ns1:avLst>
              <ns1:gd fmla="val 16667" name="adj"/>
            </ns1:avLst>
          </ns1:prstGeom>
          <ns1:no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Approximately 250,000</ns1:t>
            </ns1:r>
            <ns1:endParaRPr b="1" i="0" sz="2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Own a house list!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55" name="Google Shape;355;p13"/>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356" name="Google Shape;356;p13"/>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57" name="Google Shape;357;p13"/>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4.xml><?xml version="1.0" encoding="utf-8"?>
<ns0:sld xmlns:ns0="http://schemas.openxmlformats.org/presentationml/2006/main" xmlns:ns1="http://schemas.openxmlformats.org/drawingml/2006/main" xmlns:ns2="http://schemas.openxmlformats.org/officeDocument/2006/relationships">
  <ns0:cSld>
    <ns0:spTree>
      <ns0:nvGrpSpPr>
        <ns0:cNvPr id="362" name="Shape 362"/>
        <ns0:cNvGrpSpPr/>
        <ns0:nvPr/>
      </ns0:nvGrpSpPr>
      <ns0:grpSpPr>
        <ns1:xfrm>
          <ns1:off x="0" y="0"/>
          <ns1:ext cx="0" cy="0"/>
          <ns1:chOff x="0" y="0"/>
          <ns1:chExt cx="0" cy="0"/>
        </ns1:xfrm>
      </ns0:grpSpPr>
      <ns0:sp>
        <ns0:nvSpPr>
          <ns0:cNvPr id="363" name="Google Shape;363;p14"/>
          <ns0:cNvSpPr/>
          <ns0:nvPr/>
        </ns0:nvSpPr>
        <ns0:spPr>
          <ns1:xfrm>
            <ns1:off x="7447814" y="5675191"/>
            <ns1:ext cx="2628237" cy="779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chemeClr val="lt1"/>
                </ns1:solidFill>
                <ns1:latin typeface="BIZ UDPGothic"/>
                <ns1:ea typeface="BIZ UDPGothic"/>
                <ns1:cs typeface="BIZ UDPGothic"/>
                <ns1:sym typeface="BIZ UDPGothic"/>
              </ns1:rPr>
              <ns1:t>Primarily managers</ns1:t>
            </ns1:r>
            <ns1:endParaRPr b="0" i="0" sz="1400" u="none" cap="none" strike="noStrike">
              <ns1:solidFill>
                <ns1:schemeClr val="lt1"/>
              </ns1:solidFill>
              <ns1:latin typeface="BIZ UDPGothic"/>
              <ns1:ea typeface="BIZ UDPGothic"/>
              <ns1:cs typeface="BIZ UDPGothic"/>
              <ns1:sym typeface="BIZ UDPGothic"/>
            </ns1:endParaRPr>
          </ns1:p>
        </ns0:txBody>
      </ns0:sp>
      <ns0:cxnSp>
        <ns0:nvCxnSpPr>
          <ns0:cNvPr id="364" name="Google Shape;364;p14"/>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65" name="Google Shape;365;p14"/>
          <ns0:cNvSpPr/>
          <ns0:nvPr/>
        </ns0:nvSpPr>
        <ns0:spPr>
          <ns1:xfrm>
            <ns1:off x="7712746" y="598441"/>
            <ns1:ext cx="2628237" cy="779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050" u="none" cap="none" strike="noStrike">
                <ns1:solidFill>
                  <ns1:schemeClr val="lt1"/>
                </ns1:solidFill>
                <ns1:latin typeface="BIZ UDPGothic"/>
                <ns1:ea typeface="BIZ UDPGothic"/>
                <ns1:cs typeface="BIZ UDPGothic"/>
                <ns1:sym typeface="BIZ UDPGothic"/>
              </ns1:rPr>
              <ns1:t>Nearly half work at</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050" u="none" cap="none" strike="noStrike">
                <ns1:solidFill>
                  <ns1:schemeClr val="lt1"/>
                </ns1:solidFill>
                <ns1:latin typeface="BIZ UDPGothic"/>
                <ns1:ea typeface="BIZ UDPGothic"/>
                <ns1:cs typeface="BIZ UDPGothic"/>
                <ns1:sym typeface="BIZ UDPGothic"/>
              </ns1:rPr>
              <ns1:t>large enterprises</ns1:t>
            </ns1:r>
            <ns1:endParaRPr b="0" i="0" sz="1200" u="none" cap="none" strike="noStrike">
              <ns1:solidFill>
                <ns1:schemeClr val="lt1"/>
              </ns1:solidFill>
              <ns1:latin typeface="BIZ UDPGothic"/>
              <ns1:ea typeface="BIZ UDPGothic"/>
              <ns1:cs typeface="BIZ UDPGothic"/>
              <ns1:sym typeface="BIZ UDPGothic"/>
            </ns1:endParaRPr>
          </ns1:p>
        </ns0:txBody>
      </ns0:sp>
      <ns0:sp>
        <ns0:nvSpPr>
          <ns0:cNvPr id="366" name="Google Shape;366;p14"/>
          <ns0:cNvSpPr txBox="1"/>
          <ns0:nvPr/>
        </ns0:nvSpPr>
        <ns0:spPr>
          <ns1:xfrm>
            <ns1:off x="221196" y="101835"/>
            <ns1:ext cx="733307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Majisemi's house list</ns1:t>
            </ns1:r>
            <ns1:endParaRPr b="0" i="0" sz="1400" u="none" cap="none" strike="noStrike">
              <ns1:solidFill>
                <ns1:srgbClr val="000000"/>
              </ns1:solidFill>
              <ns1:latin typeface="Arial"/>
              <ns1:ea typeface="Arial"/>
              <ns1:cs typeface="Arial"/>
              <ns1:sym typeface="Arial"/>
            </ns1:endParaRPr>
          </ns1:p>
        </ns0:txBody>
      </ns0:sp>
      <ns0:sp>
        <ns0:nvSpPr>
          <ns0:cNvPr id="367" name="Google Shape;367;p14"/>
          <ns0:cNvSpPr txBox="1"/>
          <ns0:nvPr/>
        </ns0:nvSpPr>
        <ns0:spPr>
          <ns1:xfrm>
            <ns1:off x="8961472" y="3283422"/>
            <ns1:ext cx="311413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House list breakdown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68" name="Google Shape;368;p14"/>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pic>
        <ns0:nvPicPr>
          <ns0:cNvPr id="369" name="Google Shape;369;p14"/>
          <ns0:cNvPicPr preferRelativeResize="0"/>
          <ns0:nvPr/>
        </ns0:nvPicPr>
        <ns0:blipFill rotWithShape="1">
          <ns1:blip ns2:embed="rId3">
            <ns1:alphaModFix/>
          </ns1:blip>
          <ns1:srcRect b="0" l="0" r="0" t="0"/>
          <ns1:stretch/>
        </ns0:blipFill>
        <ns0:spPr>
          <ns1:xfrm>
            <ns1:off x="3985819" y="40700"/>
            <ns1:ext cx="7984981" cy="6817299"/>
          </ns1:xfrm>
          <ns1:prstGeom prst="rect">
            <ns1:avLst/>
          </ns1:prstGeom>
          <ns1:noFill/>
          <ns1:ln>
            <ns1:noFill/>
          </ns1:ln>
        </ns0:spPr>
      </ns0:pic>
      <ns0:sp>
        <ns0:nvSpPr>
          <ns0:cNvPr id="370" name="Google Shape;370;p14"/>
          <ns0:cNvSpPr/>
          <ns0:nvPr/>
        </ns0:nvSpPr>
        <ns0:spPr>
          <ns1:xfrm>
            <ns1:off x="9439100" y="4598106"/>
            <ns1:ext cx="1173300" cy="1173300"/>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Position</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371" name="Google Shape;371;p14"/>
          <ns0:cNvSpPr/>
          <ns0:nvPr/>
        </ns0:nvSpPr>
        <ns0:spPr>
          <ns1:xfrm>
            <ns1:off x="9439084" y="1217247"/>
            <ns1:ext cx="1173300" cy="1173300"/>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Company</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Size</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372" name="Google Shape;372;p14"/>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373" name="Google Shape;373;p14"/>
          <ns0:cNvSpPr/>
          <ns0:nvPr/>
        </ns0:nvSpPr>
        <ns0:spPr>
          <ns1:xfrm>
            <ns1:off x="474104" y="3762932"/>
            <ns1:ext cx="4690118" cy="2843629"/>
          </ns1:xfrm>
          <ns1:prstGeom prst="roundRect">
            <ns1:avLst>
              <ns1:gd fmla="val 0" name="adj"/>
            </ns1:avLst>
          </ns1:prstGeom>
          <ns1:noFill/>
          <ns1:ln cap="flat" cmpd="sng" w="127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2" marL="0" marR="0" rtl="0" algn="l">
              <ns1:lnSpc>
                <ns1:spcPct val="10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At Majisemi, to ensure that participants in webinars are better matched to your products and services, we do not use attribute specification (segmentation) for email-based recruitment. Instead,</ns1:t>
            </ns1:r>
            <ns1:endParaRPr b="0" i="0" sz="14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t/>
            </ns1:r>
            <ns1:endParaRPr b="0" i="0" sz="8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1" i="0" lang="ja-JP" sz="1800" u="sng" cap="none" strike="noStrike">
                <ns1:solidFill>
                  <ns1:schemeClr val="accent4"/>
                </ns1:solidFill>
                <ns1:latin typeface="BIZ UDPGothic"/>
                <ns1:ea typeface="BIZ UDPGothic"/>
                <ns1:cs typeface="BIZ UDPGothic"/>
                <ns1:sym typeface="BIZ UDPGothic"/>
              </ns1:rPr>
              <ns1:t>we design the webi</ns1:t>
            </ns1:r>
            <ns1:r>
              <ns1:rPr b="1" i="0" lang="ja-JP" sz="1600" u="sng" cap="none" strike="noStrike">
                <ns1:solidFill>
                  <ns1:schemeClr val="accent4"/>
                </ns1:solidFill>
                <ns1:latin typeface="BIZ UDPGothic"/>
                <ns1:ea typeface="BIZ UDPGothic"/>
                <ns1:cs typeface="BIZ UDPGothic"/>
                <ns1:sym typeface="BIZ UDPGothic"/>
              </ns1:rPr>
              <ns1:t>nar theme (title, </ns1:t>
            </ns1:r>
            <ns1:r>
              <ns1:rPr b="1" i="0" lang="ja-JP" sz="1800" u="sng" cap="none" strike="noStrike">
                <ns1:solidFill>
                  <ns1:schemeClr val="accent4"/>
                </ns1:solidFill>
                <ns1:latin typeface="BIZ UDPGothic"/>
                <ns1:ea typeface="BIZ UDPGothic"/>
                <ns1:cs typeface="BIZ UDPGothic"/>
                <ns1:sym typeface="BIZ UDPGothic"/>
              </ns1:rPr>
              <ns1:t>announcement text)</ns1:t>
            </ns1:r>
            <ns1:endParaRPr b="1" i="0" sz="1800" u="sng"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1" i="0" lang="ja-JP" sz="1800" u="sng" cap="none" strike="noStrike">
                <ns1:solidFill>
                  <ns1:schemeClr val="accent4"/>
                </ns1:solidFill>
                <ns1:latin typeface="BIZ UDPGothic"/>
                <ns1:ea typeface="BIZ UDPGothic"/>
                <ns1:cs typeface="BIZ UDPGothic"/>
                <ns1:sym typeface="BIZ UDPGothic"/>
              </ns1:rPr>
              <ns1:t>on the Majisemi side,</ns1:t>
            </ns1:r>
            <ns1:endParaRPr b="1" i="0" sz="1800" u="sng"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t/>
            </ns1:r>
            <ns1:endParaRPr b="1" i="0" sz="8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adopting a method to increase the proportion of your target audience.</ns1:t>
            </ns1:r>
            <ns1:endParaRPr b="0" i="0" sz="14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t/>
            </ns1:r>
            <ns1:endParaRPr b="0" i="0" sz="8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Emails are not sent to all contacts but prioritized for those highly interested in the set theme.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74" name="Google Shape;374;p14"/>
          <ns0:cNvSpPr/>
          <ns0:nvPr/>
        </ns0:nvSpPr>
        <ns0:spPr>
          <ns1:xfrm>
            <ns1:off x="605940" y="634741"/>
            <ns1:ext cx="5610408" cy="1338564"/>
          </ns1:xfrm>
          <ns1:prstGeom prst="roundRect">
            <ns1:avLst>
              <ns1:gd fmla="val 0" name="adj"/>
            </ns1:avLst>
          </ns1:prstGeom>
          <ns1:no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700"/>
              <ns1:buFont typeface="Arial"/>
              <ns1:buNone/>
            </ns1:pPr>
            <ns1:r>
              <ns1:rPr b="1" i="0" lang="ja-JP" sz="2700" u="none" cap="none" strike="noStrike">
                <ns1:solidFill>
                  <ns1:srgbClr val="4F7CE6"/>
                </ns1:solidFill>
                <ns1:latin typeface="BIZ UDPGothic"/>
                <ns1:ea typeface="BIZ UDPGothic"/>
                <ns1:cs typeface="BIZ UDPGothic"/>
                <ns1:sym typeface="BIZ UDPGothic"/>
              </ns1:rPr>
              <ns1:t>The Majisemi list is</ns1:t>
            </ns1:r>
            <ns1:endParaRPr b="1" i="0" sz="2700" u="none" cap="none" strike="noStrike">
              <ns1:solidFill>
                <ns1:srgbClr val="4F7CE6"/>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700"/>
              <ns1:buFont typeface="Arial"/>
              <ns1:buNone/>
            </ns1:pPr>
            <ns1:r>
              <ns1:rPr b="1" i="0" lang="ja-JP" sz="2700" u="none" cap="none" strike="noStrike">
                <ns1:solidFill>
                  <ns1:srgbClr val="4F7CE6"/>
                </ns1:solidFill>
                <ns1:latin typeface="BIZ UDPGothic"/>
                <ns1:ea typeface="BIZ UDPGothic"/>
                <ns1:cs typeface="BIZ UDPGothic"/>
                <ns1:sym typeface="BIZ UDPGothic"/>
              </ns1:rPr>
              <ns1:t>almost exclusively focused on the following attributes.</ns1:t>
            </ns1:r>
            <ns1:endParaRPr b="1" i="0" sz="2700" u="none" cap="none" strike="noStrike">
              <ns1:solidFill>
                <ns1:srgbClr val="4F7CE6"/>
              </ns1:solidFill>
              <ns1:latin typeface="BIZ UDPGothic"/>
              <ns1:ea typeface="BIZ UDPGothic"/>
              <ns1:cs typeface="BIZ UDPGothic"/>
              <ns1:sym typeface="BIZ UDPGothic"/>
            </ns1:endParaRPr>
          </ns1:p>
        </ns0:txBody>
      </ns0:sp>
      <ns0:sp>
        <ns0:nvSpPr>
          <ns0:cNvPr id="375" name="Google Shape;375;p14"/>
          <ns0:cNvSpPr/>
          <ns0:nvPr/>
        </ns0:nvSpPr>
        <ns0:spPr>
          <ns1:xfrm>
            <ns1:off x="6337974" y="2755213"/>
            <ns1:ext cx="1542600" cy="1542600"/>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Job function</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376" name="Google Shape;376;p14"/>
          <ns0:cNvSpPr/>
          <ns0:nvPr/>
        </ns0:nvSpPr>
        <ns0:spPr>
          <ns1:xfrm>
            <ns1:off x="474104" y="935613"/>
            <ns1:ext cx="115018" cy="756000"/>
          </ns1:xfrm>
          <ns1:prstGeom prst="rect">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377" name="Google Shape;377;p14"/>
          <ns0:cNvSpPr/>
          <ns0:nvPr/>
        </ns0:nvSpPr>
        <ns0:spPr>
          <ns1:xfrm>
            <ns1:off x="20417" y="1704044"/>
            <ns1:ext cx="5127525" cy="1391023"/>
          </ns1:xfrm>
          <ns1:prstGeom prst="roundRect">
            <ns1:avLst>
              <ns1:gd fmla="val 0" name="adj"/>
            </ns1:avLst>
          </ns1:prstGeom>
          <ns1:noFill/>
          <ns1:ln>
            <ns1:noFill/>
          </ns1:ln>
        </ns0:spPr>
        <ns0:txBody>
          <ns1:bodyPr anchorCtr="0" anchor="ctr" bIns="45700" lIns="91425" spcFirstLastPara="1" rIns="91425" wrap="square" tIns="45700">
            <ns1:noAutofit/>
          </ns1:bodyPr>
          <ns1:lstStyle/>
          <ns1:p>
            <ns1:pPr indent="-342900" lvl="0" marL="720000" marR="0" rtl="0" algn="l">
              <ns1:lnSpc>
                <ns1:spcPct val="100000"/>
              </ns1:lnSpc>
              <ns1:spcBef>
                <ns1:spcPts val="120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All industries × Information systems department, DX-related department</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All industries × Security department</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Manufacturing × Production/Manufacturing department</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All industries × Back office department</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IT companies × All job functions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378" name="Google Shape;378;p14"/>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79" name="Google Shape;379;p14"/>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5.xml><?xml version="1.0" encoding="utf-8"?>
<ns0:sld xmlns:ns0="http://schemas.openxmlformats.org/presentationml/2006/main" xmlns:ns1="http://schemas.openxmlformats.org/drawingml/2006/main" xmlns:ns2="http://schemas.openxmlformats.org/officeDocument/2006/relationships">
  <ns0:cSld>
    <ns0:spTree>
      <ns0:nvGrpSpPr>
        <ns0:cNvPr id="384" name="Shape 384"/>
        <ns0:cNvGrpSpPr/>
        <ns0:nvPr/>
      </ns0:nvGrpSpPr>
      <ns0:grpSpPr>
        <ns1:xfrm>
          <ns1:off x="0" y="0"/>
          <ns1:ext cx="0" cy="0"/>
          <ns1:chOff x="0" y="0"/>
          <ns1:chExt cx="0" cy="0"/>
        </ns1:xfrm>
      </ns0:grpSpPr>
      <ns0:cxnSp>
        <ns0:nvCxnSpPr>
          <ns0:cNvPr id="385" name="Google Shape;385;p15"/>
          <ns0:cNvCxnSpPr/>
          <ns0:nvPr/>
        </ns0:nvCxnSpPr>
        <ns0:spPr>
          <ns1:xfrm>
            <ns1:off x="5305335" y="4629612"/>
            <ns1:ext cx="2672319" cy="1055964"/>
          </ns1:xfrm>
          <ns1:prstGeom prst="straightConnector1">
            <ns1:avLst/>
          </ns1:prstGeom>
          <ns1:noFill/>
          <ns1:ln cap="flat" cmpd="sng" w="25400">
            <ns1:solidFill>
              <ns1:srgbClr val="A5A5A5"/>
            </ns1:solidFill>
            <ns1:prstDash val="dot"/>
            <ns1:miter lim="800000"/>
            <ns1:headEnd len="sm" w="sm" type="none"/>
            <ns1:tailEnd len="med" w="med" type="triangle"/>
          </ns1:ln>
        </ns0:spPr>
      </ns0:cxnSp>
      <ns0:sp>
        <ns0:nvSpPr>
          <ns0:cNvPr id="386" name="Google Shape;386;p15"/>
          <ns0:cNvSpPr/>
          <ns0:nvPr/>
        </ns0:nvSpPr>
        <ns0:spPr>
          <ns1:xfrm>
            <ns1:off x="350875" y="1618778"/>
            <ns1:ext cx="3717600" cy="586551"/>
          </ns1:xfrm>
          <ns1:prstGeom prst="chevron">
            <ns1:avLst>
              <ns1:gd fmla="val 46135" name="adj"/>
            </ns1:avLst>
          </ns1:prstGeom>
          <ns1:gradFill>
            <ns1:gsLst>
              <ns1:gs pos="0">
                <ns1:srgbClr val="C3D2F7"/>
              </ns1:gs>
              <ns1:gs pos="100000">
                <ns1:srgbClr val="88A8EF"/>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dk1"/>
              </ns1:solidFill>
              <ns1:latin typeface="Arial"/>
              <ns1:ea typeface="Arial"/>
              <ns1:cs typeface="Arial"/>
              <ns1:sym typeface="Arial"/>
            </ns1:endParaRPr>
          </ns1:p>
        </ns0:txBody>
      </ns0:sp>
      <ns0:sp>
        <ns0:nvSpPr>
          <ns0:cNvPr id="387" name="Google Shape;387;p15"/>
          <ns0:cNvSpPr/>
          <ns0:nvPr/>
        </ns0:nvSpPr>
        <ns0:spPr>
          <ns1:xfrm>
            <ns1:off x="3853475" y="1618778"/>
            <ns1:ext cx="5230650" cy="586551"/>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388" name="Google Shape;388;p15"/>
          <ns0:cNvSpPr/>
          <ns0:nvPr/>
        </ns0:nvSpPr>
        <ns0:spPr>
          <ns1:xfrm>
            <ns1:off x="8857193" y="1618793"/>
            <ns1:ext cx="2920651" cy="586521"/>
          </ns1:xfrm>
          <ns1:prstGeom prst="chevron">
            <ns1:avLst>
              <ns1:gd fmla="val 46135" name="adj"/>
            </ns1:avLst>
          </ns1:prstGeom>
          <ns1:gradFill>
            <ns1:gsLst>
              <ns1:gs pos="0">
                <ns1:srgbClr val="4F7CE6"/>
              </ns1:gs>
              <ns1:gs pos="100000">
                <ns1:srgbClr val="102F74"/>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389" name="Google Shape;389;p15"/>
          <ns0:cNvCxnSpPr/>
          <ns0:nvPr/>
        </ns0:nvCxnSpPr>
        <ns0:spPr>
          <ns1:xfrm flipH="1" rot="10800000">
            <ns1:off x="2108140" y="3690406"/>
            <ns1:ext cx="908396" cy="4795"/>
          </ns1:xfrm>
          <ns1:prstGeom prst="straightConnector1">
            <ns1:avLst/>
          </ns1:prstGeom>
          <ns1:noFill/>
          <ns1:ln cap="flat" cmpd="sng" w="25400">
            <ns1:solidFill>
              <ns1:schemeClr val="accent4"/>
            </ns1:solidFill>
            <ns1:prstDash val="dot"/>
            <ns1:miter lim="800000"/>
            <ns1:headEnd len="sm" w="sm" type="none"/>
            <ns1:tailEnd len="sm" w="sm" type="none"/>
          </ns1:ln>
        </ns0:spPr>
      </ns0:cxnSp>
      <ns0:sp>
        <ns0:nvSpPr>
          <ns0:cNvPr id="390" name="Google Shape;390;p15"/>
          <ns0:cNvSpPr txBox="1"/>
          <ns0:nvPr/>
        </ns0:nvSpPr>
        <ns0:spPr>
          <ns1:xfrm>
            <ns1:off x="1200082" y="1681221"/>
            <ns1:ext cx="1841195"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Lead acquisition</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391" name="Google Shape;391;p15"/>
          <ns0:cNvCxnSpPr/>
          <ns0:nvPr/>
        </ns0:nvCxnSpPr>
        <ns0:spPr>
          <ns1:xfrm>
            <ns1:off x="8525767" y="2845056"/>
            <ns1:ext cx="810703" cy="0"/>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sp>
        <ns0:nvSpPr>
          <ns0:cNvPr id="392" name="Google Shape;392;p15"/>
          <ns0:cNvSpPr txBox="1"/>
          <ns0:nvPr/>
        </ns0:nvSpPr>
        <ns0:spPr>
          <ns1:xfrm>
            <ns1:off x="4744883" y="1681221"/>
            <ns1:ext cx="3232771"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Nurturing &amp; business negotiations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93" name="Google Shape;393;p15"/>
          <ns0:cNvSpPr txBox="1"/>
          <ns0:nvPr/>
        </ns0:nvSpPr>
        <ns0:spPr>
          <ns1:xfrm>
            <ns1:off x="9396921" y="1681221"/>
            <ns1:ext cx="1841195" cy="461665"/>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Contract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94" name="Google Shape;394;p15"/>
          <ns0:cNvSpPr txBox="1"/>
          <ns0:nvPr/>
        </ns0:nvSpPr>
        <ns0:spPr>
          <ns1:xfrm>
            <ns1:off x="8157764" y="6503249"/>
            <ns1:ext cx="1984578" cy="24622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Arial"/>
                <ns1:ea typeface="Arial"/>
                <ns1:cs typeface="Arial"/>
                <ns1:sym typeface="Arial"/>
              </ns1:rPr>
              <ns1:t>(SiriusDecisions survey)</ns1:t>
            </ns1:r>
            <ns1:endParaRPr b="0" i="0" sz="1400" u="none" cap="none" strike="noStrike">
              <ns1:solidFill>
                <ns1:srgbClr val="000000"/>
              </ns1:solidFill>
              <ns1:latin typeface="Arial"/>
              <ns1:ea typeface="Arial"/>
              <ns1:cs typeface="Arial"/>
              <ns1:sym typeface="Arial"/>
            </ns1:endParaRPr>
          </ns1:p>
        </ns0:txBody>
      </ns0:sp>
      <ns0:cxnSp>
        <ns0:nvCxnSpPr>
          <ns0:cNvPr id="395" name="Google Shape;395;p15"/>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96" name="Google Shape;396;p15"/>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397" name="Google Shape;397;p15"/>
          <ns0:cNvCxnSpPr/>
          <ns0:nvPr/>
        </ns0:nvCxnSpPr>
        <ns0:spPr>
          <ns1:xfrm>
            <ns1:off x="5305335" y="4526271"/>
            <ns1:ext cx="4028293" cy="0"/>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cxnSp>
        <ns0:nvCxnSpPr>
          <ns0:cNvPr id="398" name="Google Shape;398;p15"/>
          <ns0:cNvCxnSpPr/>
          <ns0:nvPr/>
        </ns0:nvCxnSpPr>
        <ns0:spPr>
          <ns1:xfrm rot="10800000">
            <ns1:off x="3020432" y="2868369"/>
            <ns1:ext cx="0" cy="1640385"/>
          </ns1:xfrm>
          <ns1:prstGeom prst="straightConnector1">
            <ns1:avLst/>
          </ns1:prstGeom>
          <ns1:noFill/>
          <ns1:ln cap="flat" cmpd="sng" w="25400">
            <ns1:solidFill>
              <ns1:schemeClr val="accent4"/>
            </ns1:solidFill>
            <ns1:prstDash val="dot"/>
            <ns1:miter lim="800000"/>
            <ns1:headEnd len="sm" w="sm" type="none"/>
            <ns1:tailEnd len="sm" w="sm" type="none"/>
          </ns1:ln>
        </ns0:spPr>
      </ns0:cxnSp>
      <ns0:cxnSp>
        <ns0:nvCxnSpPr>
          <ns0:cNvPr id="399" name="Google Shape;399;p15"/>
          <ns0:cNvCxnSpPr/>
          <ns0:nvPr/>
        </ns0:nvCxnSpPr>
        <ns0:spPr>
          <ns1:xfrm flipH="1" rot="10800000">
            <ns1:off x="3016536" y="2853329"/>
            <ns1:ext cx="3827724" cy="16814"/>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cxnSp>
        <ns0:nvCxnSpPr>
          <ns0:cNvPr id="400" name="Google Shape;400;p15"/>
          <ns0:cNvCxnSpPr/>
          <ns0:nvPr/>
        </ns0:nvCxnSpPr>
        <ns0:spPr>
          <ns1:xfrm>
            <ns1:off x="3020432" y="4508754"/>
            <ns1:ext cx="1177819" cy="0"/>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grpSp>
        <ns0:nvGrpSpPr>
          <ns0:cNvPr id="401" name="Google Shape;401;p15"/>
          <ns0:cNvGrpSpPr/>
          <ns0:nvPr/>
        </ns0:nvGrpSpPr>
        <ns0:grpSpPr>
          <ns1:xfrm>
            <ns1:off x="3355678" y="3472232"/>
            <ns1:ext cx="1949657" cy="1487342"/>
            <ns1:chOff x="3768071" y="3448601"/>
            <ns1:chExt cx="1949657" cy="1487342"/>
          </ns1:xfrm>
        </ns0:grpSpPr>
        <ns0:sp>
          <ns0:nvSpPr>
            <ns0:cNvPr id="402" name="Google Shape;402;p15"/>
            <ns0:cNvSpPr/>
            <ns0:nvPr/>
          </ns0:nvSpPr>
          <ns0:spPr>
            <ns1:xfrm>
              <ns1:off x="3768071" y="3448601"/>
              <ns1:ext cx="1949657" cy="1487342"/>
            </ns1:xfrm>
            <ns1:prstGeom prst="roundRect">
              <ns1:avLst>
                <ns1:gd fmla="val 11498" name="adj"/>
              </ns1:avLst>
            </ns1:prstGeom>
            <ns1:solidFill>
              <ns1:schemeClr val="accent4"/>
            </ns1:solid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03" name="Google Shape;403;p15"/>
            <ns0:cNvSpPr txBox="1"/>
            <ns0:nvPr/>
          </ns0:nvSpPr>
          <ns0:spPr>
            <ns1:xfrm>
              <ns1:off x="3936208" y="4122282"/>
              <ns1:ext cx="1613383"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Cold lead</ns1:t>
              </ns1:r>
              <ns1:endParaRPr b="1" i="0" sz="1600" u="none" cap="none" strike="noStrike">
                <ns1:solidFill>
                  <ns1:schemeClr val="lt1"/>
                </ns1:solidFill>
                <ns1:latin typeface="BIZ UDPGothic"/>
                <ns1:ea typeface="BIZ UDPGothic"/>
                <ns1:cs typeface="BIZ UDPGothic"/>
                <ns1:sym typeface="BIZ UDPGothic"/>
              </ns1:endParaRPr>
            </ns1:p>
          </ns0:txBody>
        </ns0:sp>
        <ns0:sp>
          <ns0:nvSpPr>
            <ns0:cNvPr id="404" name="Google Shape;404;p15"/>
            <ns0:cNvSpPr txBox="1"/>
            <ns0:nvPr/>
          </ns0:nvSpPr>
          <ns0:spPr>
            <ns1:xfrm>
              <ns1:off x="4166159" y="4357745"/>
              <ns1:ext cx="115348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lt1"/>
                  </ns1:solidFill>
                  <ns1:latin typeface="BIZ UDPGothic"/>
                  <ns1:ea typeface="BIZ UDPGothic"/>
                  <ns1:cs typeface="BIZ UDPGothic"/>
                  <ns1:sym typeface="BIZ UDPGothic"/>
                </ns1:rPr>
                <ns1:t>27 pe</ns1:t>
              </ns1:r>
              <ns1:r>
                <ns1:rPr b="0" i="0" lang="ja-JP" sz="1600" u="none" cap="none" strike="noStrike">
                  <ns1:solidFill>
                    <ns1:schemeClr val="lt1"/>
                  </ns1:solidFill>
                  <ns1:latin typeface="BIZ UDPGothic"/>
                  <ns1:ea typeface="BIZ UDPGothic"/>
                  <ns1:cs typeface="BIZ UDPGothic"/>
                  <ns1:sym typeface="BIZ UDPGothic"/>
                </ns1:rPr>
                <ns1:t>ople</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nvGrpSpPr>
          <ns0:cNvPr id="405" name="Google Shape;405;p15"/>
          <ns0:cNvGrpSpPr/>
          <ns0:nvPr/>
        </ns0:nvGrpSpPr>
        <ns0:grpSpPr>
          <ns1:xfrm>
            <ns1:off x="8066612" y="5336367"/>
            <ns1:ext cx="3404265" cy="1166300"/>
            <ns1:chOff x="7960282" y="5146366"/>
            <ns1:chExt cx="3404265" cy="1166300"/>
          </ns1:xfrm>
        </ns0:grpSpPr>
        <ns0:sp>
          <ns0:nvSpPr>
            <ns0:cNvPr id="406" name="Google Shape;406;p15"/>
            <ns0:cNvSpPr/>
            <ns0:nvPr/>
          </ns0:nvSpPr>
          <ns0:spPr>
            <ns1:xfrm>
              <ns1:off x="7960282" y="5146366"/>
              <ns1:ext cx="3404265" cy="1166300"/>
            </ns1:xfrm>
            <ns1:prstGeom prst="roundRect">
              <ns1:avLst>
                <ns1:gd fmla="val 11912" name="adj"/>
              </ns1:avLst>
            </ns1:prstGeom>
            <ns1:solidFill>
              <ns1:srgbClr val="102F74"/>
            </ns1:solid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1:p>
              <ns1:pPr indent="0" lvl="0" marL="0" marR="0" rtl="0" algn="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0:txBody>
        </ns0:sp>
        <ns0:pic>
          <ns0:nvPicPr>
            <ns0:cNvPr descr="図形&#10;&#10;低い精度で自動的に生成された説明" id="407" name="Google Shape;407;p15"/>
            <ns0:cNvPicPr preferRelativeResize="0"/>
            <ns0:nvPr/>
          </ns0:nvPicPr>
          <ns0:blipFill rotWithShape="1">
            <ns1:blip ns2:embed="rId3">
              <ns1:alphaModFix/>
            </ns1:blip>
            <ns1:srcRect b="0" l="0" r="0" t="0"/>
            <ns1:stretch/>
          </ns0:blipFill>
          <ns0:spPr>
            <ns1:xfrm>
              <ns1:off x="8332394" y="5684691"/>
              <ns1:ext cx="544595" cy="485313"/>
            </ns1:xfrm>
            <ns1:prstGeom prst="rect">
              <ns1:avLst/>
            </ns1:prstGeom>
            <ns1:noFill/>
            <ns1:ln>
              <ns1:noFill/>
            </ns1:ln>
          </ns0:spPr>
        </ns0:pic>
        <ns0:sp>
          <ns0:nvSpPr>
            <ns0:cNvPr id="408" name="Google Shape;408;p15"/>
            <ns0:cNvSpPr/>
            <ns0:nvPr/>
          </ns0:nvSpPr>
          <ns0:spPr>
            <ns1:xfrm>
              <ns1:off x="9185082" y="5246776"/>
              <ns1:ext cx="2080537" cy="965481"/>
            </ns1:xfrm>
            <ns1:prstGeom prst="roundRect">
              <ns1:avLst>
                <ns1:gd fmla="val 11521" name="adj"/>
              </ns1:avLst>
            </ns1:prstGeom>
            <ns1:solidFill>
              <ns1:schemeClr val="lt1"/>
            </ns1:solidFill>
            <ns1:ln cap="flat" cmpd="sng" w="15875">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80% contract with</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competitors within 2 years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409" name="Google Shape;409;p15"/>
            <ns0:cNvSpPr txBox="1"/>
            <ns0:nvPr/>
          </ns0:nvSpPr>
          <ns0:spPr>
            <ns1:xfrm>
              <ns1:off x="8101628" y="5166705"/>
              <ns1:ext cx="977968"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rgbClr val="D8D8D8"/>
                  </ns1:solidFill>
                  <ns1:latin typeface="BIZ UDPGothic"/>
                  <ns1:ea typeface="BIZ UDPGothic"/>
                  <ns1:cs typeface="BIZ UDPGothic"/>
                  <ns1:sym typeface="BIZ UDPGothic"/>
                </ns1:rPr>
                <ns1:t>21 pe</ns1:t>
              </ns1:r>
              <ns1:r>
                <ns1:rPr b="0" i="0" lang="ja-JP" sz="1600" u="none" cap="none" strike="noStrike">
                  <ns1:solidFill>
                    <ns1:srgbClr val="D8D8D8"/>
                  </ns1:solidFill>
                  <ns1:latin typeface="BIZ UDPGothic"/>
                  <ns1:ea typeface="BIZ UDPGothic"/>
                  <ns1:cs typeface="BIZ UDPGothic"/>
                  <ns1:sym typeface="BIZ UDPGothic"/>
                </ns1:rPr>
                <ns1:t>ople</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nvGrpSpPr>
          <ns0:cNvPr id="410" name="Google Shape;410;p15"/>
          <ns0:cNvGrpSpPr/>
          <ns0:nvPr/>
        </ns0:nvGrpSpPr>
        <ns0:grpSpPr>
          <ns1:xfrm>
            <ns1:off x="9420754" y="2344699"/>
            <ns1:ext cx="2039376" cy="2614875"/>
            <ns1:chOff x="9420754" y="2154698"/>
            <ns1:chExt cx="2039376" cy="2614875"/>
          </ns1:xfrm>
        </ns0:grpSpPr>
        <ns0:sp>
          <ns0:nvSpPr>
            <ns0:cNvPr id="411" name="Google Shape;411;p15"/>
            <ns0:cNvSpPr/>
            <ns0:nvPr/>
          </ns0:nvSpPr>
          <ns0:spPr>
            <ns1:xfrm>
              <ns1:off x="9420754" y="2154698"/>
              <ns1:ext cx="2039376" cy="1259645"/>
            </ns1:xfrm>
            <ns1:prstGeom prst="roundRect">
              <ns1:avLst>
                <ns1:gd fmla="val 13587" name="adj"/>
              </ns1:avLst>
            </ns1:prstGeom>
            <ns1:no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sp>
          <ns0:nvSpPr>
            <ns0:cNvPr id="412" name="Google Shape;412;p15"/>
            <ns0:cNvSpPr txBox="1"/>
            <ns0:nvPr/>
          </ns0:nvSpPr>
          <ns0:spPr>
            <ns1:xfrm>
              <ns1:off x="10421528" y="2492133"/>
              <ns1:ext cx="8889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200"/>
                <ns1:buFont typeface="Arial"/>
                <ns1:buNone/>
              </ns1:pPr>
              <ns1:r>
                <ns1:rPr b="0" i="0" lang="ja-JP" sz="3200" u="none" cap="none" strike="noStrike">
                  <ns1:solidFill>
                    <ns1:schemeClr val="accent4"/>
                  </ns1:solidFill>
                  <ns1:latin typeface="BIZ UDPGothic"/>
                  <ns1:ea typeface="BIZ UDPGothic"/>
                  <ns1:cs typeface="BIZ UDPGothic"/>
                  <ns1:sym typeface="BIZ UDPGothic"/>
                </ns1:rPr>
                <ns1:t>1 pe</ns1:t>
              </ns1:r>
              <ns1:r>
                <ns1:rPr b="0" i="0" lang="ja-JP" sz="1600" u="none" cap="none" strike="noStrike">
                  <ns1:solidFill>
                    <ns1:schemeClr val="accent4"/>
                  </ns1:solidFill>
                  <ns1:latin typeface="BIZ UDPGothic"/>
                  <ns1:ea typeface="BIZ UDPGothic"/>
                  <ns1:cs typeface="BIZ UDPGothic"/>
                  <ns1:sym typeface="BIZ UDPGothic"/>
                </ns1:rPr>
                <ns1:t>rson</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413" name="Google Shape;413;p15"/>
            <ns0:cNvGrpSpPr/>
            <ns0:nvPr/>
          </ns0:nvGrpSpPr>
          <ns0:grpSpPr>
            <ns1:xfrm>
              <ns1:off x="9420754" y="3509928"/>
              <ns1:ext cx="2039376" cy="1259645"/>
              <ns1:chOff x="9420754" y="3581048"/>
              <ns1:chExt cx="2039376" cy="1259645"/>
            </ns1:xfrm>
          </ns0:grpSpPr>
          <ns0:sp>
            <ns0:nvSpPr>
              <ns0:cNvPr id="414" name="Google Shape;414;p15"/>
              <ns0:cNvSpPr/>
              <ns0:nvPr/>
            </ns0:nvSpPr>
            <ns0:spPr>
              <ns1:xfrm>
                <ns1:off x="9420754" y="3581048"/>
                <ns1:ext cx="2039376" cy="1259645"/>
              </ns1:xfrm>
              <ns1:prstGeom prst="roundRect">
                <ns1:avLst>
                  <ns1:gd fmla="val 11533" name="adj"/>
                </ns1:avLst>
              </ns1:prstGeom>
              <ns1:no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pic>
            <ns0:nvPicPr>
              <ns0:cNvPr descr="アイコン&#10;&#10;自動的に生成された説明" id="415" name="Google Shape;415;p15"/>
              <ns0:cNvPicPr preferRelativeResize="0"/>
              <ns0:nvPr/>
            </ns0:nvPicPr>
            <ns0:blipFill rotWithShape="1">
              <ns1:blip ns2:embed="rId4">
                <ns1:alphaModFix/>
              </ns1:blip>
              <ns1:srcRect b="0" l="0" r="0" t="0"/>
              <ns1:stretch/>
            </ns0:blipFill>
            <ns0:spPr>
              <ns1:xfrm>
                <ns1:off x="9623108" y="4140834"/>
                <ns1:ext cx="786005" cy="502022"/>
              </ns1:xfrm>
              <ns1:prstGeom prst="rect">
                <ns1:avLst/>
              </ns1:prstGeom>
              <ns1:noFill/>
              <ns1:ln>
                <ns1:noFill/>
              </ns1:ln>
            </ns0:spPr>
          </ns0:pic>
          <ns0:sp>
            <ns0:nvSpPr>
              <ns0:cNvPr id="416" name="Google Shape;416;p15"/>
              <ns0:cNvSpPr txBox="1"/>
              <ns0:nvPr/>
            </ns0:nvSpPr>
            <ns0:spPr>
              <ns1:xfrm>
                <ns1:off x="10375673" y="3919307"/>
                <ns1:ext cx="9807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200"/>
                  <ns1:buFont typeface="Arial"/>
                  <ns1:buNone/>
                </ns1:pPr>
                <ns1:r>
                  <ns1:rPr b="0" i="0" lang="ja-JP" sz="3200" u="none" cap="none" strike="noStrike">
                    <ns1:solidFill>
                      <ns1:schemeClr val="accent4"/>
                    </ns1:solidFill>
                    <ns1:latin typeface="BIZ UDPGothic"/>
                    <ns1:ea typeface="BIZ UDPGothic"/>
                    <ns1:cs typeface="BIZ UDPGothic"/>
                    <ns1:sym typeface="BIZ UDPGothic"/>
                  </ns1:rPr>
                  <ns1:t>21 pe</ns1:t>
                </ns1:r>
                <ns1:r>
                  <ns1:rPr b="0" i="0" lang="ja-JP" sz="1600" u="none" cap="none" strike="noStrike">
                    <ns1:solidFill>
                      <ns1:schemeClr val="accent4"/>
                    </ns1:solidFill>
                    <ns1:latin typeface="BIZ UDPGothic"/>
                    <ns1:ea typeface="BIZ UDPGothic"/>
                    <ns1:cs typeface="BIZ UDPGothic"/>
                    <ns1:sym typeface="BIZ UDPGothic"/>
                  </ns1:rPr>
                  <ns1:t>ople</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417" name="Google Shape;417;p15"/>
              <ns0:cNvGrpSpPr/>
              <ns0:nvPr/>
            </ns0:nvGrpSpPr>
            <ns0:grpSpPr>
              <ns1:xfrm>
                <ns1:off x="9666141" y="3783896"/>
                <ns1:ext cx="663260" cy="318015"/>
                <ns1:chOff x="9474086" y="3831521"/>
                <ns1:chExt cx="663260" cy="318015"/>
              </ns1:xfrm>
            </ns0:grpSpPr>
            <ns0:sp>
              <ns0:nvSpPr>
                <ns0:cNvPr id="418" name="Google Shape;418;p15"/>
                <ns0:cNvSpPr/>
                <ns0:nvPr/>
              </ns0:nvSpPr>
              <ns0:spPr>
                <ns1:xfrm>
                  <ns1:off x="9474086" y="3960496"/>
                  <ns1:ext cx="189040" cy="189040"/>
                </ns1:xfrm>
                <ns1:prstGeom prst="star5">
                  <ns1:avLst>
                    <ns1:gd fmla="val 19098" name="adj"/>
                    <ns1:gd fmla="val 105146" name="hf"/>
                    <ns1:gd fmla="val 110557" name="vf"/>
                  </ns1:avLst>
                </ns1:prstGeom>
                <ns1:solidFill>
                  <ns1:schemeClr val="accen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19" name="Google Shape;419;p15"/>
                <ns0:cNvSpPr/>
                <ns0:nvPr/>
              </ns0:nvSpPr>
              <ns0:spPr>
                <ns1:xfrm>
                  <ns1:off x="9672297" y="3831521"/>
                  <ns1:ext cx="284449" cy="284449"/>
                </ns1:xfrm>
                <ns1:prstGeom prst="star5">
                  <ns1:avLst>
                    <ns1:gd fmla="val 19098" name="adj"/>
                    <ns1:gd fmla="val 105146" name="hf"/>
                    <ns1:gd fmla="val 110557" name="vf"/>
                  </ns1:avLst>
                </ns1:prstGeom>
                <ns1:solidFill>
                  <ns1:schemeClr val="accen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sp>
              <ns0:nvSpPr>
                <ns0:cNvPr id="420" name="Google Shape;420;p15"/>
                <ns0:cNvSpPr/>
                <ns0:nvPr/>
              </ns0:nvSpPr>
              <ns0:spPr>
                <ns1:xfrm>
                  <ns1:off x="9948306" y="3960496"/>
                  <ns1:ext cx="189040" cy="189040"/>
                </ns1:xfrm>
                <ns1:prstGeom prst="star5">
                  <ns1:avLst>
                    <ns1:gd fmla="val 19098" name="adj"/>
                    <ns1:gd fmla="val 105146" name="hf"/>
                    <ns1:gd fmla="val 110557" name="vf"/>
                  </ns1:avLst>
                </ns1:prstGeom>
                <ns1:solidFill>
                  <ns1:schemeClr val="accen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grpSp>
        </ns0:grpSp>
        <ns0:pic>
          <ns0:nvPicPr>
            <ns0:cNvPr descr="アイコン&#10;&#10;自動的に生成された説明" id="421" name="Google Shape;421;p15"/>
            <ns0:cNvPicPr preferRelativeResize="0"/>
            <ns0:nvPr/>
          </ns0:nvPicPr>
          <ns0:blipFill rotWithShape="1">
            <ns1:blip ns2:embed="rId4">
              <ns1:alphaModFix/>
            </ns1:blip>
            <ns1:srcRect b="0" l="0" r="0" t="0"/>
            <ns1:stretch/>
          </ns0:blipFill>
          <ns0:spPr>
            <ns1:xfrm>
              <ns1:off x="9623108" y="2703357"/>
              <ns1:ext cx="786005" cy="502022"/>
            </ns1:xfrm>
            <ns1:prstGeom prst="rect">
              <ns1:avLst/>
            </ns1:prstGeom>
            <ns1:noFill/>
            <ns1:ln>
              <ns1:noFill/>
            </ns1:ln>
          </ns0:spPr>
        </ns0:pic>
        <ns0:grpSp>
          <ns0:nvGrpSpPr>
            <ns0:cNvPr id="422" name="Google Shape;422;p15"/>
            <ns0:cNvGrpSpPr/>
            <ns0:nvPr/>
          </ns0:nvGrpSpPr>
          <ns0:grpSpPr>
            <ns1:xfrm>
              <ns1:off x="9666141" y="2346419"/>
              <ns1:ext cx="663260" cy="318015"/>
              <ns1:chOff x="9474086" y="3831521"/>
              <ns1:chExt cx="663260" cy="318015"/>
            </ns1:xfrm>
          </ns0:grpSpPr>
          <ns0:sp>
            <ns0:nvSpPr>
              <ns0:cNvPr id="423" name="Google Shape;423;p15"/>
              <ns0:cNvSpPr/>
              <ns0:nvPr/>
            </ns0:nvSpPr>
            <ns0:spPr>
              <ns1:xfrm>
                <ns1:off x="9474086" y="3960496"/>
                <ns1:ext cx="189040" cy="189040"/>
              </ns1:xfrm>
              <ns1:prstGeom prst="star5">
                <ns1:avLst>
                  <ns1:gd fmla="val 19098" name="adj"/>
                  <ns1:gd fmla="val 105146" name="hf"/>
                  <ns1:gd fmla="val 110557" name="vf"/>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24" name="Google Shape;424;p15"/>
              <ns0:cNvSpPr/>
              <ns0:nvPr/>
            </ns0:nvSpPr>
            <ns0:spPr>
              <ns1:xfrm>
                <ns1:off x="9672297" y="3831521"/>
                <ns1:ext cx="284449" cy="284449"/>
              </ns1:xfrm>
              <ns1:prstGeom prst="star5">
                <ns1:avLst>
                  <ns1:gd fmla="val 19098" name="adj"/>
                  <ns1:gd fmla="val 105146" name="hf"/>
                  <ns1:gd fmla="val 110557" name="vf"/>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sp>
            <ns0:nvSpPr>
              <ns0:cNvPr id="425" name="Google Shape;425;p15"/>
              <ns0:cNvSpPr/>
              <ns0:nvPr/>
            </ns0:nvSpPr>
            <ns0:spPr>
              <ns1:xfrm>
                <ns1:off x="9948306" y="3960496"/>
                <ns1:ext cx="189040" cy="189040"/>
              </ns1:xfrm>
              <ns1:prstGeom prst="star5">
                <ns1:avLst>
                  <ns1:gd fmla="val 19098" name="adj"/>
                  <ns1:gd fmla="val 105146" name="hf"/>
                  <ns1:gd fmla="val 110557" name="vf"/>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grpSp>
      </ns0:grpSp>
      <ns0:sp>
        <ns0:nvSpPr>
          <ns0:cNvPr id="426" name="Google Shape;426;p15"/>
          <ns0:cNvSpPr/>
          <ns0:nvPr/>
        </ns0:nvSpPr>
        <ns0:spPr>
          <ns1:xfrm>
            <ns1:off x="2946602" y="3624664"/>
            <ns1:ext cx="144821" cy="144821"/>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27" name="Google Shape;427;p15"/>
          <ns0:cNvSpPr/>
          <ns0:nvPr/>
        </ns0:nvSpPr>
        <ns0:spPr>
          <ns1:xfrm>
            <ns1:off x="587500" y="5152800"/>
            <ns1:ext cx="5817600" cy="692400"/>
          </ns1:xfrm>
          <ns1:prstGeom prst="roundRect">
            <ns1:avLst>
              <ns1:gd fmla="val 16667" name="adj"/>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By repeatedly holding webinars, including past participants,</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500" u="none" cap="none" strike="noStrike">
                <ns1:solidFill>
                  <ns1:schemeClr val="accent4"/>
                </ns1:solidFill>
                <ns1:latin typeface="BIZ UDPGothic"/>
                <ns1:ea typeface="BIZ UDPGothic"/>
                <ns1:cs typeface="BIZ UDPGothic"/>
                <ns1:sym typeface="BIZ UDPGothic"/>
              </ns1:rPr>
              <ns1:t>we streamline new lead acquisition and nurturing.</ns1:t>
            </ns1:r>
            <ns1:endParaRPr b="0" i="0" sz="1100" u="none" cap="none" strike="noStrike">
              <ns1:solidFill>
                <ns1:srgbClr val="000000"/>
              </ns1:solidFill>
              <ns1:latin typeface="BIZ UDPGothic"/>
              <ns1:ea typeface="BIZ UDPGothic"/>
              <ns1:cs typeface="BIZ UDPGothic"/>
              <ns1:sym typeface="BIZ UDPGothic"/>
            </ns1:endParaRPr>
          </ns1:p>
        </ns0:txBody>
      </ns0:sp>
      <ns0:grpSp>
        <ns0:nvGrpSpPr>
          <ns0:cNvPr id="428" name="Google Shape;428;p15"/>
          <ns0:cNvGrpSpPr/>
          <ns0:nvPr/>
        </ns0:nvGrpSpPr>
        <ns0:grpSpPr>
          <ns1:xfrm>
            <ns1:off x="631122" y="2348345"/>
            <ns1:ext cx="1841195" cy="2611230"/>
            <ns1:chOff x="631122" y="2158344"/>
            <ns1:chExt cx="1841195" cy="2611230"/>
          </ns1:xfrm>
        </ns0:grpSpPr>
        <ns0:sp>
          <ns0:nvSpPr>
            <ns0:cNvPr id="429" name="Google Shape;429;p15"/>
            <ns0:cNvSpPr/>
            <ns0:nvPr/>
          </ns0:nvSpPr>
          <ns0:spPr>
            <ns1:xfrm>
              <ns1:off x="631122" y="2158344"/>
              <ns1:ext cx="1841195" cy="2611230"/>
            </ns1:xfrm>
            <ns1:prstGeom prst="roundRect">
              <ns1:avLst>
                <ns1:gd fmla="val 8582" name="adj"/>
              </ns1:avLst>
            </ns1:prstGeom>
            <ns1:solidFill>
              <ns1:schemeClr val="accent4"/>
            </ns1:solid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pic>
          <ns0:nvPicPr>
            <ns0:cNvPr descr="アイコン&#10;&#10;自動的に生成された説明" id="430" name="Google Shape;430;p15"/>
            <ns0:cNvPicPr preferRelativeResize="0"/>
            <ns0:nvPr/>
          </ns0:nvPicPr>
          <ns0:blipFill rotWithShape="1">
            <ns1:blip ns2:embed="rId5">
              <ns1:alphaModFix/>
            </ns1:blip>
            <ns1:srcRect b="0" l="0" r="0" t="0"/>
            <ns1:stretch/>
          </ns0:blipFill>
          <ns0:spPr>
            <ns1:xfrm>
              <ns1:off x="1076220" y="2497527"/>
              <ns1:ext cx="957919" cy="1018415"/>
            </ns1:xfrm>
            <ns1:prstGeom prst="rect">
              <ns1:avLst/>
            </ns1:prstGeom>
            <ns1:noFill/>
            <ns1:ln>
              <ns1:noFill/>
            </ns1:ln>
          </ns0:spPr>
        </ns0:pic>
        <ns0:sp>
          <ns0:nvSpPr>
            <ns0:cNvPr id="431" name="Google Shape;431;p15"/>
            <ns0:cNvSpPr txBox="1"/>
            <ns0:nvPr/>
          </ns0:nvSpPr>
          <ns0:spPr>
            <ns1:xfrm>
              <ns1:off x="845236" y="3596226"/>
              <ns1:ext cx="14130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Seminar hosting</ns1:t>
              </ns1:r>
              <ns1:endParaRPr b="1" i="0" sz="1600" u="none" cap="none" strike="noStrike">
                <ns1:solidFill>
                  <ns1:schemeClr val="lt1"/>
                </ns1:solidFill>
                <ns1:latin typeface="BIZ UDPGothic"/>
                <ns1:ea typeface="BIZ UDPGothic"/>
                <ns1:cs typeface="BIZ UDPGothic"/>
                <ns1:sym typeface="BIZ UDPGothic"/>
              </ns1:endParaRPr>
            </ns1:p>
          </ns0:txBody>
        </ns0:sp>
        <ns0:sp>
          <ns0:nvSpPr>
            <ns0:cNvPr id="432" name="Google Shape;432;p15"/>
            <ns0:cNvSpPr txBox="1"/>
            <ns0:nvPr/>
          </ns0:nvSpPr>
          <ns0:spPr>
            <ns1:xfrm>
              <ns1:off x="974979" y="3826762"/>
              <ns1:ext cx="11535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lt1"/>
                  </ns1:solidFill>
                  <ns1:latin typeface="BIZ UDPGothic"/>
                  <ns1:ea typeface="BIZ UDPGothic"/>
                  <ns1:cs typeface="BIZ UDPGothic"/>
                  <ns1:sym typeface="BIZ UDPGothic"/>
                </ns1:rPr>
                <ns1:t>30 pe</ns1:t>
              </ns1:r>
              <ns1:r>
                <ns1:rPr b="0" i="0" lang="ja-JP" sz="1800" u="none" cap="none" strike="noStrike">
                  <ns1:solidFill>
                    <ns1:schemeClr val="lt1"/>
                  </ns1:solidFill>
                  <ns1:latin typeface="BIZ UDPGothic"/>
                  <ns1:ea typeface="BIZ UDPGothic"/>
                  <ns1:cs typeface="BIZ UDPGothic"/>
                  <ns1:sym typeface="BIZ UDPGothic"/>
                </ns1:rPr>
                <ns1:t>ople</ns1:t>
              </ns1:r>
              <ns1:endParaRPr b="0" i="0" sz="1400" u="none" cap="none" strike="noStrike">
                <ns1:solidFill>
                  <ns1:srgbClr val="000000"/>
                </ns1:solidFill>
                <ns1:latin typeface="BIZ UDPGothic"/>
                <ns1:ea typeface="BIZ UDPGothic"/>
                <ns1:cs typeface="BIZ UDPGothic"/>
                <ns1:sym typeface="BIZ UDPGothic"/>
              </ns1:endParaRPr>
            </ns1:p>
          </ns0:txBody>
        </ns0:sp>
      </ns0:grpSp>
      <ns0:sp>
        <ns0:nvSpPr>
          <ns0:cNvPr id="433" name="Google Shape;433;p15"/>
          <ns0:cNvSpPr/>
          <ns0:nvPr/>
        </ns0:nvSpPr>
        <ns0:spPr>
          <ns1:xfrm>
            <ns1:off x="2434212" y="3599918"/>
            <ns1:ext cx="144821" cy="167612"/>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434" name="Google Shape;434;p15"/>
          <ns0:cNvGrpSpPr/>
          <ns0:nvPr/>
        </ns0:nvGrpSpPr>
        <ns0:grpSpPr>
          <ns1:xfrm>
            <ns1:off x="6188696" y="2348344"/>
            <ns1:ext cx="2348698" cy="2577575"/>
            <ns1:chOff x="6390458" y="2158343"/>
            <ns1:chExt cx="2348698" cy="2577575"/>
          </ns1:xfrm>
        </ns0:grpSpPr>
        <ns0:sp>
          <ns0:nvSpPr>
            <ns0:cNvPr id="435" name="Google Shape;435;p15"/>
            <ns0:cNvSpPr/>
            <ns0:nvPr/>
          </ns0:nvSpPr>
          <ns0:spPr>
            <ns1:xfrm>
              <ns1:off x="6390458" y="3933144"/>
              <ns1:ext cx="2348697" cy="802774"/>
            </ns1:xfrm>
            <ns1:prstGeom prst="roundRect">
              <ns1:avLst>
                <ns1:gd fmla="val 16667"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A1F4D"/>
                </ns1:solidFill>
                <ns1:latin typeface="Arial"/>
                <ns1:ea typeface="Arial"/>
                <ns1:cs typeface="Arial"/>
                <ns1:sym typeface="Arial"/>
              </ns1:endParaRPr>
            </ns1:p>
          </ns0:txBody>
        </ns0:sp>
        <ns0:sp>
          <ns0:nvSpPr>
            <ns0:cNvPr id="436" name="Google Shape;436;p15"/>
            <ns0:cNvSpPr txBox="1"/>
            <ns0:nvPr/>
          </ns0:nvSpPr>
          <ns0:spPr>
            <ns1:xfrm>
              <ns1:off x="6400084" y="3986012"/>
              <ns1:ext cx="2339072" cy="67710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lt1"/>
                  </ns1:solidFill>
                  <ns1:latin typeface="BIZ UDPGothic"/>
                  <ns1:ea typeface="BIZ UDPGothic"/>
                  <ns1:cs typeface="BIZ UDPGothic"/>
                  <ns1:sym typeface="BIZ UDPGothic"/>
                </ns1:rPr>
                <ns1:t>Repeatedly held</ns1:t>
              </ns1:r>
              <ns1:endParaRPr b="0" i="0" sz="2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is important!</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437" name="Google Shape;437;p15"/>
            <ns0:cNvGrpSpPr/>
            <ns0:nvPr/>
          </ns0:nvGrpSpPr>
          <ns0:grpSpPr>
            <ns1:xfrm>
              <ns1:off x="6592497" y="2158343"/>
              <ns1:ext cx="1933270" cy="1529835"/>
              <ns1:chOff x="6592497" y="2158343"/>
              <ns1:chExt cx="1933270" cy="1529835"/>
            </ns1:xfrm>
          </ns0:grpSpPr>
          <ns0:sp>
            <ns0:nvSpPr>
              <ns0:cNvPr id="438" name="Google Shape;438;p15"/>
              <ns0:cNvSpPr/>
              <ns0:nvPr/>
            </ns0:nvSpPr>
            <ns0:spPr>
              <ns1:xfrm>
                <ns1:off x="6592497" y="2158343"/>
                <ns1:ext cx="1933270" cy="1524981"/>
              </ns1:xfrm>
              <ns1:prstGeom prst="roundRect">
                <ns1:avLst>
                  <ns1:gd fmla="val 7544" name="adj"/>
                </ns1:avLst>
              </ns1:prstGeom>
              <ns1:solidFill>
                <ns1:schemeClr val="accent4"/>
              </ns1:solid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439" name="Google Shape;439;p15"/>
              <ns0:cNvSpPr txBox="1"/>
              <ns0:nvPr/>
            </ns0:nvSpPr>
            <ns0:spPr>
              <ns1:xfrm>
                <ns1:off x="6769160" y="2927848"/>
                <ns1:ext cx="15798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Hot leads</ns1:t>
                </ns1:r>
                <ns1:endParaRPr b="1" i="0" sz="1600" u="none" cap="none" strike="noStrike">
                  <ns1:solidFill>
                    <ns1:schemeClr val="lt1"/>
                  </ns1:solidFill>
                  <ns1:latin typeface="BIZ UDPGothic"/>
                  <ns1:ea typeface="BIZ UDPGothic"/>
                  <ns1:cs typeface="BIZ UDPGothic"/>
                  <ns1:sym typeface="BIZ UDPGothic"/>
                </ns1:endParaRPr>
              </ns1:p>
            </ns0:txBody>
          </ns0:sp>
          <ns0:sp>
            <ns0:nvSpPr>
              <ns0:cNvPr id="440" name="Google Shape;440;p15"/>
              <ns0:cNvSpPr txBox="1"/>
              <ns0:nvPr/>
            </ns0:nvSpPr>
            <ns0:spPr>
              <ns1:xfrm>
                <ns1:off x="7169234" y="3164978"/>
                <ns1:ext cx="7797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lt1"/>
                    </ns1:solidFill>
                    <ns1:latin typeface="BIZ UDPGothic"/>
                    <ns1:ea typeface="BIZ UDPGothic"/>
                    <ns1:cs typeface="BIZ UDPGothic"/>
                    <ns1:sym typeface="BIZ UDPGothic"/>
                  </ns1:rPr>
                  <ns1:t>3 pe</ns1:t>
                </ns1:r>
                <ns1:r>
                  <ns1:rPr b="0" i="0" lang="ja-JP" sz="1600" u="none" cap="none" strike="noStrike">
                    <ns1:solidFill>
                      <ns1:schemeClr val="lt1"/>
                    </ns1:solidFill>
                    <ns1:latin typeface="BIZ UDPGothic"/>
                    <ns1:ea typeface="BIZ UDPGothic"/>
                    <ns1:cs typeface="BIZ UDPGothic"/>
                    <ns1:sym typeface="BIZ UDPGothic"/>
                  </ns1:rPr>
                  <ns1:t>ople</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sp>
        <ns0:nvSpPr>
          <ns0:cNvPr id="441" name="Google Shape;441;p15"/>
          <ns0:cNvSpPr txBox="1"/>
          <ns0:nvPr/>
        </ns0:nvSpPr>
        <ns0:spPr>
          <ns1:xfrm rot="1176532">
            <ns1:off x="6795784" y="5108495"/>
            <ns1:ext cx="1338828" cy="36933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If left unattended</ns1:t>
            </ns1:r>
            <ns1:endParaRPr b="0" i="0" sz="1800" u="none" cap="none" strike="noStrike">
              <ns1:solidFill>
                <ns1:schemeClr val="accent4"/>
              </ns1:solidFill>
              <ns1:latin typeface="BIZ UDPGothic"/>
              <ns1:ea typeface="BIZ UDPGothic"/>
              <ns1:cs typeface="BIZ UDPGothic"/>
              <ns1:sym typeface="BIZ UDPGothic"/>
            </ns1:endParaRPr>
          </ns1:p>
        </ns0:txBody>
      </ns0:sp>
      <ns0:pic>
        <ns0:nvPicPr>
          <ns0:cNvPr id="442" name="Google Shape;442;p15"/>
          <ns0:cNvPicPr preferRelativeResize="0"/>
          <ns0:nvPr/>
        </ns0:nvPicPr>
        <ns0:blipFill rotWithShape="1">
          <ns1:blip ns2:embed="rId6">
            <ns1:alphaModFix/>
          </ns1:blip>
          <ns1:srcRect b="0" l="0" r="0" t="0"/>
          <ns1:stretch/>
        </ns0:blipFill>
        <ns0:spPr>
          <ns1:xfrm>
            <ns1:off x="6968412" y="2419788"/>
            <ns1:ext cx="789270" cy="731075"/>
          </ns1:xfrm>
          <ns1:prstGeom prst="rect">
            <ns1:avLst/>
          </ns1:prstGeom>
          <ns1:noFill/>
          <ns1:ln>
            <ns1:noFill/>
          </ns1:ln>
        </ns0:spPr>
      </ns0:pic>
      <ns0:pic>
        <ns0:nvPicPr>
          <ns0:cNvPr id="443" name="Google Shape;443;p15"/>
          <ns0:cNvPicPr preferRelativeResize="0"/>
          <ns0:nvPr/>
        </ns0:nvPicPr>
        <ns0:blipFill rotWithShape="1">
          <ns1:blip ns2:embed="rId7">
            <ns1:alphaModFix/>
          </ns1:blip>
          <ns1:srcRect b="0" l="0" r="0" t="0"/>
          <ns1:stretch/>
        </ns0:blipFill>
        <ns0:spPr>
          <ns1:xfrm>
            <ns1:off x="3853475" y="3532851"/>
            <ns1:ext cx="908375" cy="593701"/>
          </ns1:xfrm>
          <ns1:prstGeom prst="rect">
            <ns1:avLst/>
          </ns1:prstGeom>
          <ns1:noFill/>
          <ns1:ln>
            <ns1:noFill/>
          </ns1:ln>
        </ns0:spPr>
      </ns0:pic>
      <ns0:sp>
        <ns0:nvSpPr>
          <ns0:cNvPr id="444" name="Google Shape;444;p15"/>
          <ns0:cNvSpPr/>
          <ns0:nvPr/>
        </ns0:nvSpPr>
        <ns0:spPr>
          <ns1:xfrm>
            <ns1:off x="301520" y="1240985"/>
            <ns1:ext cx="11455436"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445" name="Google Shape;445;p15"/>
          <ns0:cNvSpPr txBox="1"/>
          <ns0:nvPr/>
        </ns0:nvSpPr>
        <ns0:spPr>
          <ns1:xfrm>
            <ns1:off x="252547" y="763664"/>
            <ns1:ext cx="11776053" cy="709199"/>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The value of cold leads and the importance of repeating webinars</ns1:t>
            </ns1:r>
            <ns1:endParaRPr b="0" i="0" sz="1400" u="none" cap="none" strike="noStrike">
              <ns1:solidFill>
                <ns1:srgbClr val="000000"/>
              </ns1:solidFill>
              <ns1:latin typeface="Arial"/>
              <ns1:ea typeface="Arial"/>
              <ns1:cs typeface="Arial"/>
              <ns1:sym typeface="Arial"/>
            </ns1:endParaRPr>
          </ns1:p>
        </ns0:txBody>
      </ns0:sp>
      <ns0:sp>
        <ns0:nvSpPr>
          <ns0:cNvPr id="446" name="Google Shape;446;p15"/>
          <ns0:cNvSpPr txBox="1"/>
          <ns0:nvPr/>
        </ns0:nvSpPr>
        <ns0:spPr>
          <ns1:xfrm>
            <ns1:off x="221196" y="101779"/>
            <ns1:ext cx="7463549"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Why is it necessary to hold webinars?</ns1:t>
            </ns1:r>
            <ns1:endParaRPr b="0" i="0" sz="1400" u="none" cap="none" strike="noStrike">
              <ns1:solidFill>
                <ns1:srgbClr val="000000"/>
              </ns1:solidFill>
              <ns1:latin typeface="Arial"/>
              <ns1:ea typeface="Arial"/>
              <ns1:cs typeface="Arial"/>
              <ns1:sym typeface="Arial"/>
            </ns1:endParaRPr>
          </ns1:p>
        </ns0:txBody>
      </ns0:sp>
      <ns0:sp>
        <ns0:nvSpPr>
          <ns0:cNvPr id="447" name="Google Shape;447;p15"/>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448" name="Google Shape;448;p15"/>
          <ns0:cNvSpPr/>
          <ns0:nvPr/>
        </ns0:nvSpPr>
        <ns0:spPr>
          <ns1:xfrm>
            <ns1:off x="587500" y="5934475"/>
            <ns1:ext cx="5796600" cy="619200"/>
          </ns1:xfrm>
          <ns1:prstGeom prst="roundRect">
            <ns1:avLst>
              <ns1:gd fmla="val 16667" name="adj"/>
            </ns1:avLst>
          </ns1:prstGeom>
          <ns1:noFill/>
          <ns1:ln cap="flat" cmpd="sng" w="38100">
            <ns1:solidFill>
              <ns1:schemeClr val="accent2"/>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0" i="0" lang="ja-JP" sz="1600" u="none" cap="none" strike="noStrike">
                <ns1:solidFill>
                  <ns1:schemeClr val="accent2"/>
                </ns1:solidFill>
                <ns1:latin typeface="BIZ UDPGothic"/>
                <ns1:ea typeface="BIZ UDPGothic"/>
                <ns1:cs typeface="BIZ UDPGothic"/>
                <ns1:sym typeface="BIZ UDPGothic"/>
              </ns1:rPr>
              <ns1:t>Majisemi conducts long-term follow-up with past participants,</ns1:t>
            </ns1:r>
            <ns1:endParaRPr b="0" i="0" sz="1600" u="none" cap="none" strike="noStrike">
              <ns1:solidFill>
                <ns1:schemeClr val="accent2"/>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0" i="0" lang="ja-JP" sz="1600" u="none" cap="none" strike="noStrike">
                <ns1:solidFill>
                  <ns1:schemeClr val="accent2"/>
                </ns1:solidFill>
                <ns1:latin typeface="BIZ UDPGothic"/>
                <ns1:ea typeface="BIZ UDPGothic"/>
                <ns1:cs typeface="BIZ UDPGothic"/>
                <ns1:sym typeface="BIZ UDPGothic"/>
              </ns1:rPr>
              <ns1:t>and also offers 'MajiFollow Plus' to assist in appointment acquisition.</ns1:t>
            </ns1:r>
            <ns1:endParaRPr b="0" i="0" sz="800" u="none" cap="none" strike="noStrike">
              <ns1:solidFill>
                <ns1:schemeClr val="accent2"/>
              </ns1:solidFill>
              <ns1:latin typeface="BIZ UDPGothic"/>
              <ns1:ea typeface="BIZ UDPGothic"/>
              <ns1:cs typeface="BIZ UDPGothic"/>
              <ns1:sym typeface="BIZ UDPGothic"/>
            </ns1:endParaRPr>
          </ns1:p>
        </ns0:txBody>
      </ns0:sp>
      <ns0:sp>
        <ns0:nvSpPr>
          <ns0:cNvPr id="449" name="Google Shape;449;p15"/>
          <ns0:cNvSpPr/>
          <ns0:nvPr/>
        </ns0:nvSpPr>
        <ns0:spPr>
          <ns1:xfrm rot="10800000">
            <ns1:off x="6598948" y="5604602"/>
            <ns1:ext cx="913200" cy="626100"/>
          </ns1:xfrm>
          <ns1:prstGeom prst="rightArrow">
            <ns1:avLst>
              <ns1:gd fmla="val 50000" name="adj1"/>
              <ns1:gd fmla="val 50000" name="adj2"/>
            </ns1:avLst>
          </ns1:prstGeom>
          <ns1:solidFill>
            <ns1:srgbClr val="163F9B"/>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1" i="0" sz="1400" u="none" cap="none" strike="noStrike">
              <ns1:solidFill>
                <ns1:schemeClr val="lt1"/>
              </ns1:solidFill>
              <ns1:latin typeface="Meiryo"/>
              <ns1:ea typeface="Meiryo"/>
              <ns1:cs typeface="Meiryo"/>
              <ns1:sym typeface="Meiryo"/>
            </ns1:endParaRPr>
          </ns1:p>
        </ns0:txBody>
      </ns0:sp>
      <ns0:sp>
        <ns0:nvSpPr>
          <ns0:cNvPr id="450" name="Google Shape;450;p15"/>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451" name="Google Shape;451;p15"/>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6.xml><?xml version="1.0" encoding="utf-8"?>
<ns0:sld xmlns:ns0="http://schemas.openxmlformats.org/presentationml/2006/main" xmlns:ns1="http://schemas.openxmlformats.org/drawingml/2006/main" xmlns:ns2="http://schemas.openxmlformats.org/officeDocument/2006/relationships">
  <ns0:cSld>
    <ns0:spTree>
      <ns0:nvGrpSpPr>
        <ns0:cNvPr id="456" name="Shape 456"/>
        <ns0:cNvGrpSpPr/>
        <ns0:nvPr/>
      </ns0:nvGrpSpPr>
      <ns0:grpSpPr>
        <ns1:xfrm>
          <ns1:off x="0" y="0"/>
          <ns1:ext cx="0" cy="0"/>
          <ns1:chOff x="0" y="0"/>
          <ns1:chExt cx="0" cy="0"/>
        </ns1:xfrm>
      </ns0:grpSpPr>
      <ns0:sp>
        <ns0:nvSpPr>
          <ns0:cNvPr id="457" name="Google Shape;457;p16"/>
          <ns0:cNvSpPr/>
          <ns0:nvPr/>
        </ns0:nvSpPr>
        <ns0:spPr>
          <ns1:xfrm>
            <ns1:off x="453920" y="1240985"/>
            <ns1:ext cx="11455500" cy="259800"/>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458" name="Google Shape;458;p16"/>
          <ns0:cNvSpPr/>
          <ns0:nvPr/>
        </ns0:nvSpPr>
        <ns0:spPr>
          <ns1:xfrm>
            <ns1:off x="8857788" y="3505772"/>
            <ns1:ext cx="3051600" cy="3051600"/>
          </ns1:xfrm>
          <ns1:prstGeom prst="ellipse">
            <ns1:avLst/>
          </ns1:prstGeom>
          <ns1:solidFill>
            <ns1:schemeClr val="accent2"/>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459" name="Google Shape;459;p16"/>
          <ns0:cNvGrpSpPr/>
          <ns0:nvPr/>
        </ns0:nvGrpSpPr>
        <ns0:grpSpPr>
          <ns1:xfrm>
            <ns1:off x="9082882" y="4093575"/>
            <ns1:ext cx="2601381" cy="1875963"/>
            <ns1:chOff x="9170357" y="1304297"/>
            <ns1:chExt cx="2601381" cy="1875963"/>
          </ns1:xfrm>
        </ns0:grpSpPr>
        <ns0:sp>
          <ns0:nvSpPr>
            <ns0:cNvPr id="460" name="Google Shape;460;p16"/>
            <ns0:cNvSpPr txBox="1"/>
            <ns0:nvPr/>
          </ns0:nvSpPr>
          <ns0:spPr>
            <ns1:xfrm>
              <ns1:off x="9170357" y="2164597"/>
              <ns1:ext cx="2601381" cy="101566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000"/>
                <ns1:buFont typeface="Arial"/>
                <ns1:buNone/>
              </ns1:pPr>
              <ns1:r>
                <ns1:rPr b="1" i="0" lang="ja-JP" sz="3000" u="none" cap="none" strike="noStrike">
                  <ns1:solidFill>
                    <ns1:schemeClr val="lt1"/>
                  </ns1:solidFill>
                  <ns1:latin typeface="BIZ UDPGothic"/>
                  <ns1:ea typeface="BIZ UDPGothic"/>
                  <ns1:cs typeface="BIZ UDPGothic"/>
                  <ns1:sym typeface="BIZ UDPGothic"/>
                </ns1:rPr>
                <ns1:t>Focus on the presentation</ns1:t>
              </ns1:r>
              <ns1:endParaRPr b="1" i="0" sz="3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3000"/>
                <ns1:buFont typeface="Arial"/>
                <ns1:buNone/>
              </ns1:pPr>
              <ns1:r>
                <ns1:rPr b="1" i="0" lang="ja-JP" sz="3000" u="none" cap="none" strike="noStrike">
                  <ns1:solidFill>
                    <ns1:schemeClr val="lt1"/>
                  </ns1:solidFill>
                  <ns1:latin typeface="BIZ UDPGothic"/>
                  <ns1:ea typeface="BIZ UDPGothic"/>
                  <ns1:cs typeface="BIZ UDPGothic"/>
                  <ns1:sym typeface="BIZ UDPGothic"/>
                </ns1:rPr>
                <ns1:t>on the day!</ns1:t>
              </ns1:r>
              <ns1:endParaRPr b="1" i="0" sz="3000" u="none" cap="none" strike="noStrike">
                <ns1:solidFill>
                  <ns1:schemeClr val="lt1"/>
                </ns1:solidFill>
                <ns1:latin typeface="BIZ UDPGothic"/>
                <ns1:ea typeface="BIZ UDPGothic"/>
                <ns1:cs typeface="BIZ UDPGothic"/>
                <ns1:sym typeface="BIZ UDPGothic"/>
              </ns1:endParaRPr>
            </ns1:p>
          </ns0:txBody>
        </ns0:sp>
        <ns0:sp>
          <ns0:nvSpPr>
            <ns0:cNvPr id="461" name="Google Shape;461;p16"/>
            <ns0:cNvSpPr txBox="1"/>
            <ns0:nvPr/>
          </ns0:nvSpPr>
          <ns0:spPr>
            <ns1:xfrm>
              <ns1:off x="9211006" y="1304297"/>
              <ns1:ext cx="2523195" cy="83095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lt1"/>
                  </ns1:solidFill>
                  <ns1:latin typeface="BIZ UDPGothic"/>
                  <ns1:ea typeface="BIZ UDPGothic"/>
                  <ns1:cs typeface="BIZ UDPGothic"/>
                  <ns1:sym typeface="BIZ UDPGothic"/>
                </ns1:rPr>
                <ns1:t>One-stop service</ns1:t>
              </ns1:r>
              <ns1:endParaRPr b="0"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lt1"/>
                  </ns1:solidFill>
                  <ns1:latin typeface="BIZ UDPGothic"/>
                  <ns1:ea typeface="BIZ UDPGothic"/>
                  <ns1:cs typeface="BIZ UDPGothic"/>
                  <ns1:sym typeface="BIZ UDPGothic"/>
                </ns1:rPr>
                <ns1:t>from start to finish</ns1:t>
              </ns1:r>
              <ns1:endParaRPr b="0"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lt1"/>
                  </ns1:solidFill>
                  <ns1:latin typeface="BIZ UDPGothic"/>
                  <ns1:ea typeface="BIZ UDPGothic"/>
                  <ns1:cs typeface="BIZ UDPGothic"/>
                  <ns1:sym typeface="BIZ UDPGothic"/>
                </ns1:rPr>
                <ns1:t>Majisemi handles it all, so</ns1:t>
              </ns1:r>
              <ns1:endParaRPr b="0" i="0" sz="1600" u="none" cap="none" strike="noStrike">
                <ns1:solidFill>
                  <ns1:schemeClr val="lt1"/>
                </ns1:solidFill>
                <ns1:latin typeface="BIZ UDPGothic"/>
                <ns1:ea typeface="BIZ UDPGothic"/>
                <ns1:cs typeface="BIZ UDPGothic"/>
                <ns1:sym typeface="BIZ UDPGothic"/>
              </ns1:endParaRPr>
            </ns1:p>
          </ns0:txBody>
        </ns0:sp>
      </ns0:grpSp>
      <ns0:sp>
        <ns0:nvSpPr>
          <ns0:cNvPr id="462" name="Google Shape;462;p1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463" name="Google Shape;463;p16"/>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464" name="Google Shape;464;p1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65" name="Google Shape;465;p16"/>
          <ns0:cNvSpPr txBox="1"/>
          <ns0:nvPr/>
        </ns0:nvSpPr>
        <ns0:spPr>
          <ns1:xfrm>
            <ns1:off x="221196" y="101835"/>
            <ns1:ext cx="105230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466" name="Google Shape;466;p16"/>
          <ns0:cNvSpPr txBox="1"/>
          <ns0:nvPr/>
        </ns0:nvSpPr>
        <ns0:spPr>
          <ns1:xfrm>
            <ns1:off x="404948" y="763664"/>
            <ns1:ext cx="6074700" cy="709500"/>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Outsource your webinar management</ns1:t>
            </ns1:r>
            <ns1:endParaRPr b="0" i="0" sz="1400" u="none" cap="none" strike="noStrike">
              <ns1:solidFill>
                <ns1:srgbClr val="000000"/>
              </ns1:solidFill>
              <ns1:latin typeface="Arial"/>
              <ns1:ea typeface="Arial"/>
              <ns1:cs typeface="Arial"/>
              <ns1:sym typeface="Arial"/>
            </ns1:endParaRPr>
          </ns1:p>
        </ns0:txBody>
      </ns0:sp>
      <ns0:grpSp>
        <ns0:nvGrpSpPr>
          <ns0:cNvPr id="467" name="Google Shape;467;p16"/>
          <ns0:cNvGrpSpPr/>
          <ns0:nvPr/>
        </ns0:nvGrpSpPr>
        <ns0:grpSpPr>
          <ns1:xfrm>
            <ns1:off x="8229455" y="2663116"/>
            <ns1:ext cx="1173600" cy="1304009"/>
            <ns1:chOff x="7536560" y="1755348"/>
            <ns1:chExt cx="1173600" cy="1304009"/>
          </ns1:xfrm>
        </ns0:grpSpPr>
        <ns0:sp>
          <ns0:nvSpPr>
            <ns0:cNvPr id="468" name="Google Shape;468;p16"/>
            <ns0:cNvSpPr/>
            <ns0:nvPr/>
          </ns0:nvSpPr>
          <ns0:spPr>
            <ns1:xfrm>
              <ns1:off x="7536560" y="175534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69" name="Google Shape;469;p16"/>
            <ns0:cNvSpPr txBox="1"/>
            <ns0:nvPr/>
          </ns0:nvSpPr>
          <ns0:spPr>
            <ns1:xfrm>
              <ns1:off x="7536560" y="2420847"/>
              <ns1:ext cx="1173600" cy="623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SEO article creation</ns1:t>
              </ns1:r>
              <ns1:endParaRPr b="1" i="0" sz="12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Video production</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050" u="none" cap="none" strike="noStrike">
                  <ns1:solidFill>
                    <ns1:schemeClr val="lt1"/>
                  </ns1:solidFill>
                  <ns1:latin typeface="BIZ UDPGothic"/>
                  <ns1:ea typeface="BIZ UDPGothic"/>
                  <ns1:cs typeface="BIZ UDPGothic"/>
                  <ns1:sym typeface="BIZ UDPGothic"/>
                </ns1:rPr>
                <ns1:t>(Optional)</ns1:t>
              </ns1:r>
              <ns1:endParaRPr b="0" i="0" sz="1200" u="none" cap="none" strike="noStrike">
                <ns1:solidFill>
                  <ns1:srgbClr val="000000"/>
                </ns1:solidFill>
                <ns1:latin typeface="BIZ UDPGothic"/>
                <ns1:ea typeface="BIZ UDPGothic"/>
                <ns1:cs typeface="BIZ UDPGothic"/>
                <ns1:sym typeface="BIZ UDPGothic"/>
              </ns1:endParaRPr>
            </ns1:p>
          </ns0:txBody>
        </ns0:sp>
      </ns0:grpSp>
      <ns0:grpSp>
        <ns0:nvGrpSpPr>
          <ns0:cNvPr id="470" name="Google Shape;470;p16"/>
          <ns0:cNvGrpSpPr/>
          <ns0:nvPr/>
        </ns0:nvGrpSpPr>
        <ns0:grpSpPr>
          <ns1:xfrm>
            <ns1:off x="4341749" y="2663116"/>
            <ns1:ext cx="1173587" cy="1304009"/>
            <ns1:chOff x="4002976" y="1755348"/>
            <ns1:chExt cx="1173587" cy="1304009"/>
          </ns1:xfrm>
        </ns0:grpSpPr>
        <ns0:sp>
          <ns0:nvSpPr>
            <ns0:cNvPr id="471" name="Google Shape;471;p16"/>
            <ns0:cNvSpPr/>
            <ns0:nvPr/>
          </ns0:nvSpPr>
          <ns0:spPr>
            <ns1:xfrm>
              <ns1:off x="4002976" y="175534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72" name="Google Shape;472;p16"/>
            <ns0:cNvSpPr txBox="1"/>
            <ns0:nvPr/>
          </ns0:nvSpPr>
          <ns0:spPr>
            <ns1:xfrm>
              <ns1:off x="4002976" y="2553212"/>
              <ns1:ext cx="1173587"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Moderation</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73" name="Google Shape;473;p16"/>
            <ns0:cNvPicPr preferRelativeResize="0"/>
            <ns0:nvPr/>
          </ns0:nvPicPr>
          <ns0:blipFill rotWithShape="1">
            <ns1:blip ns2:embed="rId3">
              <ns1:alphaModFix/>
            </ns1:blip>
            <ns1:srcRect b="0" l="0" r="0" t="0"/>
            <ns1:stretch/>
          </ns0:blipFill>
          <ns0:spPr>
            <ns1:xfrm>
              <ns1:off x="4260531" y="1843787"/>
              <ns1:ext cx="658476" cy="600916"/>
            </ns1:xfrm>
            <ns1:prstGeom prst="rect">
              <ns1:avLst/>
            </ns1:prstGeom>
            <ns1:noFill/>
            <ns1:ln>
              <ns1:noFill/>
            </ns1:ln>
          </ns0:spPr>
        </ns0:pic>
      </ns0:grpSp>
      <ns0:grpSp>
        <ns0:nvGrpSpPr>
          <ns0:cNvPr id="474" name="Google Shape;474;p16"/>
          <ns0:cNvGrpSpPr/>
          <ns0:nvPr/>
        </ns0:nvGrpSpPr>
        <ns0:grpSpPr>
          <ns1:xfrm>
            <ns1:off x="6933553" y="2663116"/>
            <ns1:ext cx="1193454" cy="1304009"/>
            <ns1:chOff x="6364131" y="1755348"/>
            <ns1:chExt cx="1193454" cy="1304009"/>
          </ns1:xfrm>
        </ns0:grpSpPr>
        <ns0:sp>
          <ns0:nvSpPr>
            <ns0:cNvPr id="475" name="Google Shape;475;p16"/>
            <ns0:cNvSpPr/>
            <ns0:nvPr/>
          </ns0:nvSpPr>
          <ns0:spPr>
            <ns1:xfrm>
              <ns1:off x="6364131" y="175534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76" name="Google Shape;476;p16"/>
            <ns0:cNvSpPr txBox="1"/>
            <ns0:nvPr/>
          </ns0:nvSpPr>
          <ns0:spPr>
            <ns1:xfrm>
              <ns1:off x="6364131" y="2532892"/>
              <ns1:ext cx="1193454" cy="46162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Survey aggregation</ns1:t>
              </ns1:r>
              <ns1:endParaRPr b="1" i="0" sz="12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Report creation</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nvGrpSpPr>
          <ns0:cNvPr id="477" name="Google Shape;477;p16"/>
          <ns0:cNvGrpSpPr/>
          <ns0:nvPr/>
        </ns0:nvGrpSpPr>
        <ns0:grpSpPr>
          <ns1:xfrm>
            <ns1:off x="5637651" y="2663116"/>
            <ns1:ext cx="1173600" cy="1304009"/>
            <ns1:chOff x="5166360" y="1765508"/>
            <ns1:chExt cx="1173600" cy="1304009"/>
          </ns1:xfrm>
        </ns0:grpSpPr>
        <ns0:sp>
          <ns0:nvSpPr>
            <ns0:cNvPr id="478" name="Google Shape;478;p16"/>
            <ns0:cNvSpPr/>
            <ns0:nvPr/>
          </ns0:nvSpPr>
          <ns0:spPr>
            <ns1:xfrm>
              <ns1:off x="5166360" y="176550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79" name="Google Shape;479;p16"/>
            <ns0:cNvSpPr txBox="1"/>
            <ns0:nvPr/>
          </ns0:nvSpPr>
          <ns0:spPr>
            <ns1:xfrm>
              <ns1:off x="5166360" y="2532892"/>
              <ns1:ext cx="1173600" cy="507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Appointment acquisition</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(Optional)</ns1:t>
              </ns1:r>
              <ns1:endParaRPr b="0" i="0" sz="1400" u="none" cap="none" strike="noStrike">
                <ns1:solidFill>
                  <ns1:schemeClr val="lt1"/>
                </ns1:solidFill>
                <ns1:latin typeface="BIZ UDPGothic"/>
                <ns1:ea typeface="BIZ UDPGothic"/>
                <ns1:cs typeface="BIZ UDPGothic"/>
                <ns1:sym typeface="BIZ UDPGothic"/>
              </ns1:endParaRPr>
            </ns1:p>
          </ns0:txBody>
        </ns0:sp>
        <ns0:pic>
          <ns0:nvPicPr>
            <ns0:cNvPr descr="アイコン&#10;&#10;自動的に生成された説明" id="480" name="Google Shape;480;p16"/>
            <ns0:cNvPicPr preferRelativeResize="0"/>
            <ns0:nvPr/>
          </ns0:nvPicPr>
          <ns0:blipFill rotWithShape="1">
            <ns1:blip ns2:embed="rId4">
              <ns1:alphaModFix/>
            </ns1:blip>
            <ns1:srcRect b="0" l="0" r="0" t="0"/>
            <ns1:stretch/>
          </ns0:blipFill>
          <ns0:spPr>
            <ns1:xfrm>
              <ns1:off x="5509809" y="1902531"/>
              <ns1:ext cx="486689" cy="538220"/>
            </ns1:xfrm>
            <ns1:prstGeom prst="rect">
              <ns1:avLst/>
            </ns1:prstGeom>
            <ns1:noFill/>
            <ns1:ln>
              <ns1:noFill/>
            </ns1:ln>
          </ns0:spPr>
        </ns0:pic>
      </ns0:grpSp>
      <ns0:grpSp>
        <ns0:nvGrpSpPr>
          <ns0:cNvPr id="481" name="Google Shape;481;p16"/>
          <ns0:cNvGrpSpPr/>
          <ns0:nvPr/>
        </ns0:nvGrpSpPr>
        <ns0:grpSpPr>
          <ns1:xfrm>
            <ns1:off x="1749945" y="2663116"/>
            <ns1:ext cx="1173587" cy="1304009"/>
            <ns1:chOff x="1614200" y="1775668"/>
            <ns1:chExt cx="1173587" cy="1304009"/>
          </ns1:xfrm>
        </ns0:grpSpPr>
        <ns0:sp>
          <ns0:nvSpPr>
            <ns0:cNvPr id="482" name="Google Shape;482;p16"/>
            <ns0:cNvSpPr/>
            <ns0:nvPr/>
          </ns0:nvSpPr>
          <ns0:spPr>
            <ns1:xfrm>
              <ns1:off x="1614200" y="177566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83" name="Google Shape;483;p16"/>
            <ns0:cNvSpPr txBox="1"/>
            <ns0:nvPr/>
          </ns0:nvSpPr>
          <ns0:spPr>
            <ns1:xfrm>
              <ns1:off x="1735708" y="2563372"/>
              <ns1:ext cx="930570"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Attracting attendees</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84" name="Google Shape;484;p16"/>
            <ns0:cNvPicPr preferRelativeResize="0"/>
            <ns0:nvPr/>
          </ns0:nvPicPr>
          <ns0:blipFill rotWithShape="1">
            <ns1:blip ns2:embed="rId5">
              <ns1:alphaModFix/>
            </ns1:blip>
            <ns1:srcRect b="0" l="0" r="0" t="0"/>
            <ns1:stretch/>
          </ns0:blipFill>
          <ns0:spPr>
            <ns1:xfrm>
              <ns1:off x="1862508" y="1895125"/>
              <ns1:ext cx="676970" cy="611257"/>
            </ns1:xfrm>
            <ns1:prstGeom prst="rect">
              <ns1:avLst/>
            </ns1:prstGeom>
            <ns1:noFill/>
            <ns1:ln>
              <ns1:noFill/>
            </ns1:ln>
          </ns0:spPr>
        </ns0:pic>
      </ns0:grpSp>
      <ns0:grpSp>
        <ns0:nvGrpSpPr>
          <ns0:cNvPr id="485" name="Google Shape;485;p16"/>
          <ns0:cNvGrpSpPr/>
          <ns0:nvPr/>
        </ns0:nvGrpSpPr>
        <ns0:grpSpPr>
          <ns1:xfrm>
            <ns1:off x="3045847" y="2663116"/>
            <ns1:ext cx="1173587" cy="1304009"/>
            <ns1:chOff x="2797862" y="1775668"/>
            <ns1:chExt cx="1173587" cy="1304009"/>
          </ns1:xfrm>
        </ns0:grpSpPr>
        <ns0:sp>
          <ns0:nvSpPr>
            <ns0:cNvPr id="486" name="Google Shape;486;p16"/>
            <ns0:cNvSpPr/>
            <ns0:nvPr/>
          </ns0:nvSpPr>
          <ns0:spPr>
            <ns1:xfrm>
              <ns1:off x="2797862" y="177566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87" name="Google Shape;487;p16"/>
            <ns0:cNvSpPr txBox="1"/>
            <ns0:nvPr/>
          </ns0:nvSpPr>
          <ns0:spPr>
            <ns1:xfrm>
              <ns1:off x="2880299" y="2460699"/>
              <ns1:ext cx="10086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Seminar</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Secretariat</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ロゴ, アイコン&#10;&#10;自動的に生成された説明" id="488" name="Google Shape;488;p16"/>
            <ns0:cNvPicPr preferRelativeResize="0"/>
            <ns0:nvPr/>
          </ns0:nvPicPr>
          <ns0:blipFill rotWithShape="1">
            <ns1:blip ns2:embed="rId6">
              <ns1:alphaModFix/>
            </ns1:blip>
            <ns1:srcRect b="0" l="0" r="0" t="0"/>
            <ns1:stretch/>
          </ns0:blipFill>
          <ns0:spPr>
            <ns1:xfrm>
              <ns1:off x="3062563" y="1841708"/>
              <ns1:ext cx="644185" cy="548242"/>
            </ns1:xfrm>
            <ns1:prstGeom prst="rect">
              <ns1:avLst/>
            </ns1:prstGeom>
            <ns1:noFill/>
            <ns1:ln>
              <ns1:noFill/>
            </ns1:ln>
          </ns0:spPr>
        </ns0:pic>
      </ns0:grpSp>
      <ns0:grpSp>
        <ns0:nvGrpSpPr>
          <ns0:cNvPr id="489" name="Google Shape;489;p16"/>
          <ns0:cNvGrpSpPr/>
          <ns0:nvPr/>
        </ns0:nvGrpSpPr>
        <ns0:grpSpPr>
          <ns1:xfrm>
            <ns1:off x="454043" y="2663116"/>
            <ns1:ext cx="1173587" cy="1304009"/>
            <ns1:chOff x="430538" y="1775668"/>
            <ns1:chExt cx="1173587" cy="1304009"/>
          </ns1:xfrm>
        </ns0:grpSpPr>
        <ns0:sp>
          <ns0:nvSpPr>
            <ns0:cNvPr id="490" name="Google Shape;490;p16"/>
            <ns0:cNvSpPr/>
            <ns0:nvPr/>
          </ns0:nvSpPr>
          <ns0:spPr>
            <ns1:xfrm>
              <ns1:off x="430538" y="177566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91" name="Google Shape;491;p16"/>
            <ns0:cNvSpPr txBox="1"/>
            <ns0:nvPr/>
          </ns0:nvSpPr>
          <ns0:spPr>
            <ns1:xfrm>
              <ns1:off x="543018" y="2573532"/>
              <ns1:ext cx="948627"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Planning</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92" name="Google Shape;492;p16"/>
            <ns0:cNvPicPr preferRelativeResize="0"/>
            <ns0:nvPr/>
          </ns0:nvPicPr>
          <ns0:blipFill rotWithShape="1">
            <ns1:blip ns2:embed="rId7">
              <ns1:alphaModFix/>
            </ns1:blip>
            <ns1:srcRect b="0" l="0" r="0" t="0"/>
            <ns1:stretch/>
          </ns0:blipFill>
          <ns0:spPr>
            <ns1:xfrm>
              <ns1:off x="748226" y="1918752"/>
              <ns1:ext cx="538210" cy="543336"/>
            </ns1:xfrm>
            <ns1:prstGeom prst="rect">
              <ns1:avLst/>
            </ns1:prstGeom>
            <ns1:noFill/>
            <ns1:ln>
              <ns1:noFill/>
            </ns1:ln>
          </ns0:spPr>
        </ns0:pic>
      </ns0:grpSp>
      <ns0:sp>
        <ns0:nvSpPr>
          <ns0:cNvPr id="493" name="Google Shape;493;p16"/>
          <ns0:cNvSpPr txBox="1"/>
          <ns0:nvPr/>
        </ns0:nvSpPr>
        <ns0:spPr>
          <ns1:xfrm>
            <ns1:off x="1029964" y="4511481"/>
            <ns1:ext cx="7824600" cy="144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4400" u="none" cap="none" strike="noStrike">
                <ns1:solidFill>
                  <ns1:schemeClr val="accent4"/>
                </ns1:solidFill>
                <ns1:latin typeface="BIZ UDPGothic"/>
                <ns1:ea typeface="BIZ UDPGothic"/>
                <ns1:cs typeface="BIZ UDPGothic"/>
                <ns1:sym typeface="BIZ UDPGothic"/>
              </ns1:rPr>
              <ns1:t>All support included</ns1:t>
            </ns1:r>
            <ns1:endParaRPr b="1" i="0" sz="44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4400" u="none" cap="none" strike="noStrike">
                <ns1:solidFill>
                  <ns1:schemeClr val="accent4"/>
                </ns1:solidFill>
                <ns1:latin typeface="BIZ UDPGothic"/>
                <ns1:ea typeface="BIZ UDPGothic"/>
                <ns1:cs typeface="BIZ UDPGothic"/>
                <ns1:sym typeface="BIZ UDPGothic"/>
              </ns1:rPr>
              <ns1:t>with only the cost of attracting attendees!</ns1:t>
            </ns1:r>
            <ns1:endParaRPr b="0" i="0" sz="4400" u="none" cap="none" strike="noStrike">
              <ns1:solidFill>
                <ns1:schemeClr val="accent4"/>
              </ns1:solidFill>
              <ns1:latin typeface="BIZ UDPGothic"/>
              <ns1:ea typeface="BIZ UDPGothic"/>
              <ns1:cs typeface="BIZ UDPGothic"/>
              <ns1:sym typeface="BIZ UDPGothic"/>
            </ns1:endParaRPr>
          </ns1:p>
        </ns0:txBody>
      </ns0:sp>
      <ns0:grpSp>
        <ns0:nvGrpSpPr>
          <ns0:cNvPr id="494" name="Google Shape;494;p16"/>
          <ns0:cNvGrpSpPr/>
          <ns0:nvPr/>
        </ns0:nvGrpSpPr>
        <ns0:grpSpPr>
          <ns1:xfrm>
            <ns1:off x="9525356" y="2663116"/>
            <ns1:ext cx="1191447" cy="1304009"/>
            <ns1:chOff x="8765251" y="1755983"/>
            <ns1:chExt cx="1191447" cy="1304009"/>
          </ns1:xfrm>
        </ns0:grpSpPr>
        <ns0:sp>
          <ns0:nvSpPr>
            <ns0:cNvPr id="495" name="Google Shape;495;p16"/>
            <ns0:cNvSpPr/>
            <ns0:nvPr/>
          </ns0:nvSpPr>
          <ns0:spPr>
            <ns1:xfrm>
              <ns1:off x="8765251" y="1755983"/>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96" name="Google Shape;496;p16"/>
            <ns0:cNvSpPr txBox="1"/>
            <ns0:nvPr/>
          </ns0:nvSpPr>
          <ns0:spPr>
            <ns1:xfrm>
              <ns1:off x="8783098" y="2444627"/>
              <ns1:ext cx="11736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Review &amp;</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improvement</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97" name="Google Shape;497;p16"/>
            <ns0:cNvPicPr preferRelativeResize="0"/>
            <ns0:nvPr/>
          </ns0:nvPicPr>
          <ns0:blipFill rotWithShape="1">
            <ns1:blip ns2:embed="rId8">
              <ns1:alphaModFix/>
            </ns1:blip>
            <ns1:srcRect b="0" l="0" r="0" t="0"/>
            <ns1:stretch/>
          </ns0:blipFill>
          <ns0:spPr>
            <ns1:xfrm>
              <ns1:off x="9015780" y="1919387"/>
              <ns1:ext cx="661077" cy="565023"/>
            </ns1:xfrm>
            <ns1:prstGeom prst="rect">
              <ns1:avLst/>
            </ns1:prstGeom>
            <ns1:noFill/>
            <ns1:ln>
              <ns1:noFill/>
            </ns1:ln>
          </ns0:spPr>
        </ns0:pic>
      </ns0:grpSp>
      <ns0:grpSp>
        <ns0:nvGrpSpPr>
          <ns0:cNvPr id="498" name="Google Shape;498;p16"/>
          <ns0:cNvGrpSpPr/>
          <ns0:nvPr/>
        </ns0:nvGrpSpPr>
        <ns0:grpSpPr>
          <ns1:xfrm>
            <ns1:off x="1645167" y="3117799"/>
            <ns1:ext cx="7972362" cy="335280"/>
            <ns1:chOff x="1991369" y="2392948"/>
            <ns1:chExt cx="7972362" cy="335280"/>
          </ns1:xfrm>
        </ns0:grpSpPr>
        <ns0:sp>
          <ns0:nvSpPr>
            <ns0:cNvPr id="499" name="Google Shape;499;p16"/>
            <ns0:cNvSpPr/>
            <ns0:nvPr/>
          </ns0:nvSpPr>
          <ns0:spPr>
            <ns1:xfrm rot="5400000">
              <ns1:off x="191008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0" name="Google Shape;500;p16"/>
            <ns0:cNvSpPr/>
            <ns0:nvPr/>
          </ns0:nvSpPr>
          <ns0:spPr>
            <ns1:xfrm rot="5400000">
              <ns1:off x="9709731"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1" name="Google Shape;501;p16"/>
            <ns0:cNvSpPr/>
            <ns0:nvPr/>
          </ns0:nvSpPr>
          <ns0:spPr>
            <ns1:xfrm rot="5400000">
              <ns1:off x="840978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2" name="Google Shape;502;p16"/>
            <ns0:cNvSpPr/>
            <ns0:nvPr/>
          </ns0:nvSpPr>
          <ns0:spPr>
            <ns1:xfrm rot="5400000">
              <ns1:off x="710984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3" name="Google Shape;503;p16"/>
            <ns0:cNvSpPr/>
            <ns0:nvPr/>
          </ns0:nvSpPr>
          <ns0:spPr>
            <ns1:xfrm rot="5400000">
              <ns1:off x="580990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4" name="Google Shape;504;p16"/>
            <ns0:cNvSpPr/>
            <ns0:nvPr/>
          </ns0:nvSpPr>
          <ns0:spPr>
            <ns1:xfrm rot="5400000">
              <ns1:off x="450996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5" name="Google Shape;505;p16"/>
            <ns0:cNvSpPr/>
            <ns0:nvPr/>
          </ns0:nvSpPr>
          <ns0:spPr>
            <ns1:xfrm rot="5400000">
              <ns1:off x="321002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sp>
        <ns0:nvSpPr>
          <ns0:cNvPr id="506" name="Google Shape;506;p16"/>
          <ns0:cNvSpPr txBox="1"/>
          <ns0:nvPr/>
        </ns0:nvSpPr>
        <ns0:spPr>
          <ns1:xfrm>
            <ns1:off x="2576997" y="2069747"/>
            <ns1:ext cx="6108600" cy="461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2400" u="none" cap="none" strike="noStrike">
                <ns1:solidFill>
                  <ns1:schemeClr val="accent4"/>
                </ns1:solidFill>
                <ns1:latin typeface="BIZ UDPGothic"/>
                <ns1:ea typeface="BIZ UDPGothic"/>
                <ns1:cs typeface="BIZ UDPGothic"/>
                <ns1:sym typeface="BIZ UDPGothic"/>
              </ns1:rPr>
              <ns1:t>Repeat PDCA to explore winning patterns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07" name="Google Shape;507;p16"/>
          <ns0:cNvSpPr/>
          <ns0:nvPr/>
        </ns0:nvSpPr>
        <ns0:spPr>
          <ns1:xfrm flipH="1">
            <ns1:off x="805379" y="1746975"/>
            <ns1:ext cx="9495000" cy="913800"/>
          </ns1:xfrm>
          <ns1:prstGeom prst="uturnArrow">
            <ns1:avLst>
              <ns1:gd fmla="val 19313" name="adj1"/>
              <ns1:gd fmla="val 24364" name="adj2"/>
              <ns1:gd fmla="val 53493" name="adj3"/>
              <ns1:gd fmla="val 46507" name="adj4"/>
              <ns1:gd fmla="val 100000" name="adj5"/>
            </ns1:avLst>
          </ns1:prstGeom>
          <ns1:solidFill>
            <ns1:schemeClr val="accent5"/>
          </ns1:solidFill>
          <ns1:ln>
            <ns1:noFill/>
          </ns1:ln>
        </ns0:spPr>
        <ns0:txBody>
          <ns1:bodyPr anchorCtr="0" anchor="ctr" bIns="91425" lIns="91425" spcFirstLastPara="1" rIns="91425" wrap="square" tIns="91425">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508" name="Google Shape;508;p16"/>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pic>
        <ns0:nvPicPr>
          <ns0:cNvPr descr="棒グラフ 単色塗りつぶし" id="509" name="Google Shape;509;p16"/>
          <ns0:cNvPicPr preferRelativeResize="0"/>
          <ns0:nvPr/>
        </ns0:nvPicPr>
        <ns0:blipFill rotWithShape="1">
          <ns1:blip ns2:embed="rId9">
            <ns1:alphaModFix/>
          </ns1:blip>
          <ns1:srcRect b="0" l="0" r="0" t="0"/>
          <ns1:stretch/>
        </ns0:blipFill>
        <ns0:spPr>
          <ns1:xfrm>
            <ns1:off x="7120095" y="2719153"/>
            <ns1:ext cx="770680" cy="770680"/>
          </ns1:xfrm>
          <ns1:prstGeom prst="rect">
            <ns1:avLst/>
          </ns1:prstGeom>
          <ns1:noFill/>
          <ns1:ln>
            <ns1:noFill/>
          </ns1:ln>
        </ns0:spPr>
      </ns0:pic>
      <ns0:pic>
        <ns0:nvPicPr>
          <ns0:cNvPr descr="新聞 単色塗りつぶし" id="510" name="Google Shape;510;p16"/>
          <ns0:cNvPicPr preferRelativeResize="0"/>
          <ns0:nvPr/>
        </ns0:nvPicPr>
        <ns0:blipFill rotWithShape="1">
          <ns1:blip ns2:embed="rId10">
            <ns1:alphaModFix/>
          </ns1:blip>
          <ns1:srcRect b="0" l="0" r="0" t="0"/>
          <ns1:stretch/>
        </ns0:blipFill>
        <ns0:spPr>
          <ns1:xfrm>
            <ns1:off x="8511349" y="2729869"/>
            <ns1:ext cx="674256" cy="674256"/>
          </ns1:xfrm>
          <ns1:prstGeom prst="rect">
            <ns1:avLst/>
          </ns1:prstGeom>
          <ns1:noFill/>
          <ns1:ln>
            <ns1:noFill/>
          </ns1:ln>
        </ns0:spPr>
      </ns0:pic>
      <ns0:sp>
        <ns0:nvSpPr>
          <ns0:cNvPr id="511" name="Google Shape;511;p16"/>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512" name="Google Shape;512;p16"/>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7.xml><?xml version="1.0" encoding="utf-8"?>
<ns0:sld xmlns:ns0="http://schemas.openxmlformats.org/presentationml/2006/main" xmlns:ns1="http://schemas.openxmlformats.org/drawingml/2006/main" xmlns:ns2="http://schemas.openxmlformats.org/officeDocument/2006/relationships">
  <ns0:cSld>
    <ns0:spTree>
      <ns0:nvGrpSpPr>
        <ns0:cNvPr id="516" name="Shape 516"/>
        <ns0:cNvGrpSpPr/>
        <ns0:nvPr/>
      </ns0:nvGrpSpPr>
      <ns0:grpSpPr>
        <ns1:xfrm>
          <ns1:off x="0" y="0"/>
          <ns1:ext cx="0" cy="0"/>
          <ns1:chOff x="0" y="0"/>
          <ns1:chExt cx="0" cy="0"/>
        </ns1:xfrm>
      </ns0:grpSpPr>
      <ns0:sp>
        <ns0:nvSpPr>
          <ns0:cNvPr id="517" name="Google Shape;517;p17"/>
          <ns0:cNvSpPr/>
          <ns0:nvPr/>
        </ns0:nvSpPr>
        <ns0:spPr>
          <ns1:xfrm>
            <ns1:off x="301520" y="1100105"/>
            <ns1:ext cx="11455436"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grpSp>
        <ns0:nvGrpSpPr>
          <ns0:cNvPr id="518" name="Google Shape;518;p17"/>
          <ns0:cNvGrpSpPr/>
          <ns0:nvPr/>
        </ns0:nvGrpSpPr>
        <ns0:grpSpPr>
          <ns1:xfrm>
            <ns1:off x="8163659" y="2116700"/>
            <ns1:ext cx="872930" cy="521466"/>
            <ns1:chOff x="8888164" y="3664351"/>
            <ns1:chExt cx="872930" cy="521466"/>
          </ns1:xfrm>
        </ns0:grpSpPr>
        <ns0:sp>
          <ns0:nvSpPr>
            <ns0:cNvPr id="519" name="Google Shape;519;p17"/>
            <ns0:cNvSpPr/>
            <ns0:nvPr/>
          </ns0:nvSpPr>
          <ns0:spPr>
            <ns1:xfrm>
              <ns1:off x="8888164" y="3754930"/>
              <ns1:ext cx="599914" cy="1728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0" name="Google Shape;520;p17"/>
            <ns0:cNvSpPr/>
            <ns0:nvPr/>
          </ns0:nvSpPr>
          <ns0:spPr>
            <ns1:xfrm>
              <ns1:off x="8888164" y="3922475"/>
              <ns1:ext cx="599914" cy="172888"/>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1" name="Google Shape;521;p17"/>
            <ns0:cNvSpPr/>
            <ns0:nvPr/>
          </ns0:nvSpPr>
          <ns0:spPr>
            <ns1:xfrm>
              <ns1:off x="9488078" y="3664351"/>
              <ns1:ext cx="273016" cy="263342"/>
            </ns1:xfrm>
            <ns1:prstGeom prst="rtTriangl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2" name="Google Shape;522;p17"/>
            <ns0:cNvSpPr/>
            <ns0:nvPr/>
          </ns0:nvSpPr>
          <ns0:spPr>
            <ns1:xfrm flipH="1" rot="10800000">
              <ns1:off x="9488078" y="3922475"/>
              <ns1:ext cx="273016" cy="263342"/>
            </ns1:xfrm>
            <ns1:prstGeom prst="rtTriangle">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grpSp>
        <ns0:nvGrpSpPr>
          <ns0:cNvPr id="523" name="Google Shape;523;p17"/>
          <ns0:cNvGrpSpPr/>
          <ns0:nvPr/>
        </ns0:nvGrpSpPr>
        <ns0:grpSpPr>
          <ns1:xfrm>
            <ns1:off x="7039675" y="5702267"/>
            <ns1:ext cx="1045644" cy="880520"/>
            <ns1:chOff x="6804450" y="5426454"/>
            <ns1:chExt cx="1045644" cy="880520"/>
          </ns1:xfrm>
        </ns0:grpSpPr>
        <ns0:sp>
          <ns0:nvSpPr>
            <ns0:cNvPr id="524" name="Google Shape;524;p17"/>
            <ns0:cNvSpPr/>
            <ns0:nvPr/>
          </ns0:nvSpPr>
          <ns0:spPr>
            <ns1:xfrm rot="5400000">
              <ns1:off x="6755400" y="5666300"/>
              <ns1:ext cx="607200" cy="1821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5" name="Google Shape;525;p17"/>
            <ns0:cNvSpPr/>
            <ns0:nvPr/>
          </ns0:nvSpPr>
          <ns0:spPr>
            <ns1:xfrm>
              <ns1:off x="6977175" y="5876097"/>
              <ns1:ext cx="657000" cy="1728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6" name="Google Shape;526;p17"/>
            <ns0:cNvSpPr/>
            <ns0:nvPr/>
          </ns0:nvSpPr>
          <ns0:spPr>
            <ns1:xfrm>
              <ns1:off x="6941924" y="6043572"/>
              <ns1:ext cx="670500" cy="172800"/>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7" name="Google Shape;527;p17"/>
            <ns0:cNvSpPr/>
            <ns0:nvPr/>
          </ns0:nvSpPr>
          <ns0:spPr>
            <ns1:xfrm>
              <ns1:off x="7577094" y="5785508"/>
              <ns1:ext cx="273000" cy="263400"/>
            </ns1:xfrm>
            <ns1:prstGeom prst="rtTriangl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8" name="Google Shape;528;p17"/>
            <ns0:cNvSpPr/>
            <ns0:nvPr/>
          </ns0:nvSpPr>
          <ns0:spPr>
            <ns1:xfrm flipH="1" rot="10800000">
              <ns1:off x="7577094" y="6043574"/>
              <ns1:ext cx="273000" cy="263400"/>
            </ns1:xfrm>
            <ns1:prstGeom prst="rtTriangle">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9" name="Google Shape;529;p17"/>
            <ns0:cNvSpPr/>
            <ns0:nvPr/>
          </ns0:nvSpPr>
          <ns0:spPr>
            <ns1:xfrm rot="5400000">
              <ns1:off x="6489743" y="5741161"/>
              <ns1:ext cx="792913" cy="163499"/>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sp>
        <ns0:nvSpPr>
          <ns0:cNvPr id="530" name="Google Shape;530;p17"/>
          <ns0:cNvSpPr/>
          <ns0:nvPr/>
        </ns0:nvSpPr>
        <ns0:spPr>
          <ns1:xfrm>
            <ns1:off x="6217975" y="2050784"/>
            <ns1:ext cx="1945800" cy="3785100"/>
          </ns1:xfrm>
          <ns1:prstGeom prst="rect">
            <ns1:avLst/>
          </ns1:prstGeom>
          <ns1:solidFill>
            <ns1:schemeClr val="lt1"/>
          </ns1:solidFill>
          <ns1:ln cap="flat" cmpd="sng" w="285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31" name="Google Shape;531;p17"/>
          <ns0:cNvSpPr/>
          <ns0:nvPr/>
        </ns0:nvSpPr>
        <ns0:spPr>
          <ns1:xfrm>
            <ns1:off x="1545517" y="2050784"/>
            <ns1:ext cx="1815000" cy="1796100"/>
          </ns1:xfrm>
          <ns1:prstGeom prst="rect">
            <ns1:avLst/>
          </ns1:prstGeom>
          <ns1:solidFill>
            <ns1:schemeClr val="accent4"/>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Majisemi attendee slots</ns1:t>
            </ns1:r>
            <ns1:endParaRPr b="0" i="0" sz="1050" u="none" cap="none" strike="noStrike">
              <ns1:solidFill>
                <ns1:schemeClr val="lt1"/>
              </ns1:solidFill>
              <ns1:latin typeface="BIZ UDPGothic"/>
              <ns1:ea typeface="BIZ UDPGothic"/>
              <ns1:cs typeface="BIZ UDPGothic"/>
              <ns1:sym typeface="BIZ UDPGothic"/>
            </ns1:endParaRPr>
          </ns1:p>
        </ns0:txBody>
      </ns0:sp>
      <ns0:pic>
        <ns0:nvPicPr>
          <ns0:cNvPr id="532" name="Google Shape;532;p17"/>
          <ns0:cNvPicPr preferRelativeResize="0"/>
          <ns0:nvPr/>
        </ns0:nvPicPr>
        <ns0:blipFill rotWithShape="1">
          <ns1:blip ns2:embed="rId3">
            <ns1:alphaModFix/>
          </ns1:blip>
          <ns1:srcRect b="24545" l="0" r="0" t="0"/>
          <ns1:stretch/>
        </ns0:blipFill>
        <ns0:spPr>
          <ns1:xfrm>
            <ns1:off x="1789408" y="2181629"/>
            <ns1:ext cx="1351152" cy="1204658"/>
          </ns1:xfrm>
          <ns1:prstGeom prst="rect">
            <ns1:avLst/>
          </ns1:prstGeom>
          <ns1:noFill/>
          <ns1:ln>
            <ns1:noFill/>
          </ns1:ln>
        </ns0:spPr>
      </ns0:pic>
      <ns0:sp>
        <ns0:nvSpPr>
          <ns0:cNvPr id="533" name="Google Shape;533;p17"/>
          <ns0:cNvSpPr/>
          <ns0:nvPr/>
        </ns0:nvSpPr>
        <ns0:spPr>
          <ns1:xfrm>
            <ns1:off x="3325100" y="2684168"/>
            <ns1:ext cx="670500" cy="529500"/>
          </ns1:xfrm>
          <ns1:prstGeom prst="rightArrow">
            <ns1:avLst>
              <ns1:gd fmla="val 50000" name="adj1"/>
              <ns1:gd fmla="val 5000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34" name="Google Shape;534;p17"/>
          <ns0:cNvSpPr txBox="1"/>
          <ns0:nvPr/>
        </ns0:nvSpPr>
        <ns0:spPr>
          <ns1:xfrm>
            <ns1:off x="1224455" y="1593033"/>
            <ns1:ext cx="2432100" cy="369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Creation and publication of attendee pages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35" name="Google Shape;535;p17"/>
          <ns0:cNvSpPr/>
          <ns0:nvPr/>
        </ns0:nvSpPr>
        <ns0:spPr>
          <ns1:xfrm>
            <ns1:off x="1545517" y="4039618"/>
            <ns1:ext cx="1815000" cy="1796100"/>
          </ns1:xfrm>
          <ns1:prstGeom prst="rect">
            <ns1:avLst/>
          </ns1:prstGeom>
          <ns1:solidFill>
            <ns1:srgbClr val="F6D83E"/>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Your attendee slots</ns1:t>
            </ns1:r>
            <ns1:endParaRPr b="0" i="0" sz="1050" u="none" cap="none" strike="noStrike">
              <ns1:solidFill>
                <ns1:schemeClr val="accent4"/>
              </ns1:solidFill>
              <ns1:latin typeface="BIZ UDPGothic"/>
              <ns1:ea typeface="BIZ UDPGothic"/>
              <ns1:cs typeface="BIZ UDPGothic"/>
              <ns1:sym typeface="BIZ UDPGothic"/>
            </ns1:endParaRPr>
          </ns1:p>
        </ns0:txBody>
      </ns0:sp>
      <ns0:pic>
        <ns0:nvPicPr>
          <ns0:cNvPr id="536" name="Google Shape;536;p17"/>
          <ns0:cNvPicPr preferRelativeResize="0"/>
          <ns0:nvPr/>
        </ns0:nvPicPr>
        <ns0:blipFill rotWithShape="1">
          <ns1:blip ns2:embed="rId3">
            <ns1:alphaModFix/>
          </ns1:blip>
          <ns1:srcRect b="24545" l="0" r="0" t="0"/>
          <ns1:stretch/>
        </ns0:blipFill>
        <ns0:spPr>
          <ns1:xfrm>
            <ns1:off x="1789408" y="4170463"/>
            <ns1:ext cx="1351152" cy="1204658"/>
          </ns1:xfrm>
          <ns1:prstGeom prst="rect">
            <ns1:avLst/>
          </ns1:prstGeom>
          <ns1:noFill/>
          <ns1:ln>
            <ns1:noFill/>
          </ns1:ln>
        </ns0:spPr>
      </ns0:pic>
      <ns0:sp>
        <ns0:nvSpPr>
          <ns0:cNvPr id="537" name="Google Shape;537;p17"/>
          <ns0:cNvSpPr/>
          <ns0:nvPr/>
        </ns0:nvSpPr>
        <ns0:spPr>
          <ns1:xfrm>
            <ns1:off x="3324125" y="4672993"/>
            <ns1:ext cx="657000" cy="529500"/>
          </ns1:xfrm>
          <ns1:prstGeom prst="rightArrow">
            <ns1:avLst>
              <ns1:gd fmla="val 50000" name="adj1"/>
              <ns1:gd fmla="val 50000" name="adj2"/>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38" name="Google Shape;538;p17"/>
          <ns0:cNvSpPr txBox="1"/>
          <ns0:nvPr/>
        </ns0:nvSpPr>
        <ns0:spPr>
          <ns1:xfrm>
            <ns1:off x="3108268" y="4046585"/>
            <ns1:ext cx="11292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After publication</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URL</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provided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39" name="Google Shape;539;p17"/>
          <ns0:cNvSpPr/>
          <ns0:nvPr/>
        </ns0:nvSpPr>
        <ns0:spPr>
          <ns1:xfrm>
            <ns1:off x="3977589" y="2050784"/>
            <ns1:ext cx="1815000" cy="1796100"/>
          </ns1:xfrm>
          <ns1:prstGeom prst="rect">
            <ns1:avLst/>
          </ns1:prstGeom>
          <ns1:solidFill>
            <ns1:schemeClr val="accent4"/>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Attracting customers with Majisemi</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40" name="Google Shape;540;p17"/>
          <ns0:cNvSpPr/>
          <ns0:nvPr/>
        </ns0:nvSpPr>
        <ns0:spPr>
          <ns1:xfrm>
            <ns1:off x="3977589" y="4039618"/>
            <ns1:ext cx="1815000" cy="1796100"/>
          </ns1:xfrm>
          <ns1:prstGeom prst="rect">
            <ns1:avLst/>
          </ns1:prstGeom>
          <ns1:solidFill>
            <ns1:srgbClr val="F6D83E"/>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Attract customers through your house list, website, etc.</ns1:t>
            </ns1:r>
            <ns1:endParaRPr b="0" i="0" sz="1050" u="none" cap="none" strike="noStrike">
              <ns1:solidFill>
                <ns1:schemeClr val="accent4"/>
              </ns1:solidFill>
              <ns1:latin typeface="BIZ UDPGothic"/>
              <ns1:ea typeface="BIZ UDPGothic"/>
              <ns1:cs typeface="BIZ UDPGothic"/>
              <ns1:sym typeface="BIZ UDPGothic"/>
            </ns1:endParaRPr>
          </ns1:p>
        </ns0:txBody>
      </ns0:sp>
      <ns0:pic>
        <ns0:nvPicPr>
          <ns0:cNvPr descr="ダイアグラム が含まれている画像&#10;&#10;自動的に生成された説明" id="541" name="Google Shape;541;p17"/>
          <ns0:cNvPicPr preferRelativeResize="0"/>
          <ns0:nvPr/>
        </ns0:nvPicPr>
        <ns0:blipFill rotWithShape="1">
          <ns1:blip ns2:embed="rId4">
            <ns1:alphaModFix/>
          </ns1:blip>
          <ns1:srcRect b="0" l="0" r="0" t="0"/>
          <ns1:stretch/>
        </ns0:blipFill>
        <ns0:spPr>
          <ns1:xfrm>
            <ns1:off x="4146468" y="1818260"/>
            <ns1:ext cx="1807400" cy="1715513"/>
          </ns1:xfrm>
          <ns1:prstGeom prst="rect">
            <ns1:avLst/>
          </ns1:prstGeom>
          <ns1:noFill/>
          <ns1:ln>
            <ns1:noFill/>
          </ns1:ln>
          <ns1:effectLst>
            <ns1:outerShdw blurRad="50800" rotWithShape="0" algn="t" dir="5400000" dist="38100">
              <ns1:srgbClr val="000000">
                <ns1:alpha val="40000"/>
              </ns1:srgbClr>
            </ns1:outerShdw>
          </ns1:effectLst>
        </ns0:spPr>
      </ns0:pic>
      <ns0:pic>
        <ns0:nvPicPr>
          <ns0:cNvPr descr="ダイアグラム が含まれている画像&#10;&#10;自動的に生成された説明" id="542" name="Google Shape;542;p17"/>
          <ns0:cNvPicPr preferRelativeResize="0"/>
          <ns0:nvPr/>
        </ns0:nvPicPr>
        <ns0:blipFill rotWithShape="1">
          <ns1:blip ns2:embed="rId4">
            <ns1:alphaModFix/>
          </ns1:blip>
          <ns1:srcRect b="0" l="0" r="0" t="0"/>
          <ns1:stretch/>
        </ns0:blipFill>
        <ns0:spPr>
          <ns1:xfrm>
            <ns1:off x="4169148" y="3745124"/>
            <ns1:ext cx="1807400" cy="1715513"/>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543" name="Google Shape;543;p17"/>
          <ns0:cNvSpPr/>
          <ns0:nvPr/>
        </ns0:nvSpPr>
        <ns0:spPr>
          <ns1:xfrm>
            <ns1:off x="5714676" y="2705268"/>
            <ns1:ext cx="670500" cy="529500"/>
          </ns1:xfrm>
          <ns1:prstGeom prst="rightArrow">
            <ns1:avLst>
              <ns1:gd fmla="val 50000" name="adj1"/>
              <ns1:gd fmla="val 5000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44" name="Google Shape;544;p17"/>
          <ns0:cNvSpPr/>
          <ns0:nvPr/>
        </ns0:nvSpPr>
        <ns0:spPr>
          <ns1:xfrm>
            <ns1:off x="5700174" y="4694118"/>
            <ns1:ext cx="670500" cy="529500"/>
          </ns1:xfrm>
          <ns1:prstGeom prst="rightArrow">
            <ns1:avLst>
              <ns1:gd fmla="val 50000" name="adj1"/>
              <ns1:gd fmla="val 50000" name="adj2"/>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45" name="Google Shape;545;p17"/>
          <ns0:cNvSpPr/>
          <ns0:nvPr/>
        </ns0:nvSpPr>
        <ns0:spPr>
          <ns1:xfrm>
            <ns1:off x="6368425" y="2202531"/>
            <ns1:ext cx="1644900" cy="17409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Majisemi slot</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Applicant data</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46" name="Google Shape;546;p17"/>
          <ns0:cNvSpPr/>
          <ns0:nvPr/>
        </ns0:nvSpPr>
        <ns0:spPr>
          <ns1:xfrm>
            <ns1:off x="6368425" y="3933778"/>
            <ns1:ext cx="1644900" cy="1740900"/>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Your attendee slots</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Applicant data</ns1:t>
            </ns1:r>
            <ns1:endParaRPr b="0" i="0" sz="1050" u="none" cap="none" strike="noStrike">
              <ns1:solidFill>
                <ns1:schemeClr val="accent4"/>
              </ns1:solidFill>
              <ns1:latin typeface="BIZ UDPGothic"/>
              <ns1:ea typeface="BIZ UDPGothic"/>
              <ns1:cs typeface="BIZ UDPGothic"/>
              <ns1:sym typeface="BIZ UDPGothic"/>
            </ns1:endParaRPr>
          </ns1:p>
        </ns0:txBody>
      </ns0:sp>
      <ns0:sp>
        <ns0:nvSpPr>
          <ns0:cNvPr id="547" name="Google Shape;547;p17"/>
          <ns0:cNvSpPr txBox="1"/>
          <ns0:nvPr/>
        </ns0:nvSpPr>
        <ns0:spPr>
          <ns1:xfrm>
            <ns1:off x="6218782" y="1590800"/>
            <ns1:ext cx="1944900" cy="369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Majisemi management screen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48" name="Google Shape;548;p17"/>
          <ns0:cNvSpPr txBox="1"/>
          <ns0:nvPr/>
        </ns0:nvSpPr>
        <ns0:spPr>
          <ns1:xfrm>
            <ns1:off x="8900641" y="6543166"/>
            <ns1:ext cx="2326800" cy="215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8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*Excludes disqualified applicants and those on the waiting list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49" name="Google Shape;549;p17"/>
          <ns0:cNvSpPr/>
          <ns0:nvPr/>
        </ns0:nvSpPr>
        <ns0:spPr>
          <ns1:xfrm>
            <ns1:off x="8303375" y="2885093"/>
            <ns1:ext cx="3393600" cy="3393600"/>
          </ns1:xfrm>
          <ns1:prstGeom prst="ellipse">
            <ns1:avLst/>
          </ns1:prstGeom>
          <ns1:solidFill>
            <ns1:schemeClr val="accent4"/>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550" name="Google Shape;550;p17"/>
          <ns0:cNvSpPr txBox="1"/>
          <ns0:nvPr/>
        </ns0:nvSpPr>
        <ns0:spPr>
          <ns1:xfrm>
            <ns1:off x="8303375" y="3219673"/>
            <ns1:ext cx="3393600" cy="281771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Applications to your customer acquisition slot</ns1:t>
            </ns1:r>
            <ns1:endParaRPr b="1"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are not charged</ns1:t>
            </ns1:r>
            <ns1:endParaRPr b="1"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2300" u="none" cap="none" strike="noStrike">
                <ns1:solidFill>
                  <ns1:schemeClr val="accent5"/>
                </ns1:solidFill>
                <ns1:latin typeface="BIZ UDPGothic"/>
                <ns1:ea typeface="BIZ UDPGothic"/>
                <ns1:cs typeface="BIZ UDPGothic"/>
                <ns1:sym typeface="BIZ UDPGothic"/>
              </ns1:rPr>
              <ns1:t>regardless of the number of applicants!</ns1:t>
            </ns1:r>
            <ns1:endParaRPr b="1" i="0" sz="23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Utilize your existing</ns1:t>
            </ns1:r>
            <ns1:endParaRPr b="0" i="0" sz="14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house list nurturing,</ns1:t>
            </ns1:r>
            <ns1:endParaRPr b="0" i="0" sz="14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reviving dormant customers,</ns1:t>
            </ns1:r>
            <ns1:endParaRPr b="0" i="0" sz="14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and acquiring new leads t</ns1:t>
            </ns1:r>
            <ns1:r>
              <ns1:rPr b="0" i="0" lang="ja-JP" sz="1400" u="none" cap="none" strike="noStrike">
                <ns1:solidFill>
                  <ns1:schemeClr val="lt1"/>
                </ns1:solidFill>
                <ns1:latin typeface="BIZ UDPGothic"/>
                <ns1:ea typeface="BIZ UDPGothic"/>
                <ns1:cs typeface="BIZ UDPGothic"/>
                <ns1:sym typeface="BIZ UDPGothic"/>
              </ns1:rPr>
              <ns1:t>hrough your website, etc.</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Please make full use of it!</ns1:t>
            </ns1:r>
            <ns1:endParaRPr b="1" i="0" sz="1800" u="none" cap="none" strike="noStrike">
              <ns1:solidFill>
                <ns1:schemeClr val="lt1"/>
              </ns1:solidFill>
              <ns1:latin typeface="BIZ UDPGothic"/>
              <ns1:ea typeface="BIZ UDPGothic"/>
              <ns1:cs typeface="BIZ UDPGothic"/>
              <ns1:sym typeface="BIZ UDPGothic"/>
            </ns1:endParaRPr>
          </ns1:p>
        </ns0:txBody>
      </ns0:sp>
      <ns0:cxnSp>
        <ns0:nvCxnSpPr>
          <ns0:cNvPr id="551" name="Google Shape;551;p17"/>
          <ns0:cNvCxnSpPr/>
          <ns0:nvPr/>
        </ns0:nvCxnSpPr>
        <ns0:spPr>
          <ns1:xfrm>
            <ns1:off x="8574096" y="4305580"/>
            <ns1:ext cx="2728500" cy="0"/>
          </ns1:xfrm>
          <ns1:prstGeom prst="straightConnector1">
            <ns1:avLst/>
          </ns1:prstGeom>
          <ns1:noFill/>
          <ns1:ln cap="flat" cmpd="sng" w="12700">
            <ns1:solidFill>
              <ns1:schemeClr val="lt1"/>
            </ns1:solidFill>
            <ns1:prstDash val="dash"/>
            <ns1:miter lim="800000"/>
            <ns1:headEnd len="sm" w="sm" type="none"/>
            <ns1:tailEnd len="sm" w="sm" type="none"/>
          </ns1:ln>
        </ns0:spPr>
      </ns0:cxnSp>
      <ns0:cxnSp>
        <ns0:nvCxnSpPr>
          <ns0:cNvPr id="552" name="Google Shape;552;p17"/>
          <ns0:cNvCxnSpPr/>
          <ns0:nvPr/>
        </ns0:nvCxnSpPr>
        <ns0:spPr>
          <ns1:xfrm>
            <ns1:off x="7691825" y="4850768"/>
            <ns1:ext cx="1110900" cy="113400"/>
          </ns1:xfrm>
          <ns1:prstGeom prst="straightConnector1">
            <ns1:avLst/>
          </ns1:prstGeom>
          <ns1:noFill/>
          <ns1:ln cap="flat" cmpd="sng" w="38100">
            <ns1:solidFill>
              <ns1:schemeClr val="accent4"/>
            </ns1:solidFill>
            <ns1:prstDash val="solid"/>
            <ns1:miter lim="800000"/>
            <ns1:headEnd len="sm" w="sm" type="none"/>
            <ns1:tailEnd len="sm" w="sm" type="none"/>
          </ns1:ln>
        </ns0:spPr>
      </ns0:cxnSp>
      <ns0:sp>
        <ns0:nvSpPr>
          <ns0:cNvPr id="553" name="Google Shape;553;p17"/>
          <ns0:cNvSpPr/>
          <ns0:nvPr/>
        </ns0:nvSpPr>
        <ns0:spPr>
          <ns1:xfrm>
            <ns1:off x="907926" y="3647944"/>
            <ns1:ext cx="635100" cy="529500"/>
          </ns1:xfrm>
          <ns1:prstGeom prst="rightArrow">
            <ns1:avLst>
              <ns1:gd fmla="val 50000" name="adj1"/>
              <ns1:gd fmla="val 5000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54" name="Google Shape;554;p17"/>
          <ns0:cNvSpPr/>
          <ns0:nvPr/>
        </ns0:nvSpPr>
        <ns0:spPr>
          <ns1:xfrm>
            <ns1:off x="495028" y="2889369"/>
            <ns1:ext cx="657000" cy="2046600"/>
          </ns1:xfrm>
          <ns1:prstGeom prst="rect">
            <ns1:avLst/>
          </ns1:prstGeom>
          <ns1:solidFill>
            <ns1:schemeClr val="lt1"/>
          </ns1:solidFill>
          <ns1:ln cap="flat" cmpd="sng" w="285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Plan finalized</ns1:t>
            </ns1:r>
            <ns1:endParaRPr b="0" i="0" sz="1600" u="none" cap="none" strike="noStrike">
              <ns1:solidFill>
                <ns1:schemeClr val="accent4"/>
              </ns1:solidFill>
              <ns1:latin typeface="BIZ UDPGothic"/>
              <ns1:ea typeface="BIZ UDPGothic"/>
              <ns1:cs typeface="BIZ UDPGothic"/>
              <ns1:sym typeface="BIZ UDPGothic"/>
            </ns1:endParaRPr>
          </ns1:p>
        </ns0:txBody>
      </ns0:sp>
      <ns0:sp>
        <ns0:nvSpPr>
          <ns0:cNvPr id="555" name="Google Shape;555;p17"/>
          <ns0:cNvSpPr/>
          <ns0:nvPr/>
        </ns0:nvSpPr>
        <ns0:spPr>
          <ns1:xfrm>
            <ns1:off x="9073380" y="2459600"/>
            <ns1:ext cx="1863300" cy="51030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Distribution of participation URL</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56" name="Google Shape;556;p17"/>
          <ns0:cNvSpPr/>
          <ns0:nvPr/>
        </ns0:nvSpPr>
        <ns0:spPr>
          <ns1:xfrm>
            <ns1:off x="9073380" y="1633641"/>
            <ns1:ext cx="1863300" cy="773700"/>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Reminder distribution 1 week and 1 day before</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557" name="Google Shape;557;p17"/>
          <ns0:cNvGrpSpPr/>
          <ns0:nvPr/>
        </ns0:nvGrpSpPr>
        <ns0:grpSpPr>
          <ns1:xfrm rot="1382724">
            <ns1:off x="10928551" y="1974832"/>
            <ns1:ext cx="482728" cy="578233"/>
            <ns1:chOff x="5943600" y="6791161"/>
            <ns1:chExt cx="1056873" cy="1265969"/>
          </ns1:xfrm>
        </ns0:grpSpPr>
        <ns0:sp>
          <ns0:nvSpPr>
            <ns0:cNvPr id="558" name="Google Shape;558;p17"/>
            <ns0:cNvSpPr/>
            <ns0:nvPr/>
          </ns0:nvSpPr>
          <ns0:spPr>
            <ns1:xfrm>
              <ns1:off x="5943600" y="7315200"/>
              <ns1:ext cx="1049798" cy="74193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Arial"/>
                <ns1:ea typeface="Arial"/>
                <ns1:cs typeface="Arial"/>
                <ns1:sym typeface="Arial"/>
              </ns1:endParaRPr>
            </ns1:p>
          </ns0:txBody>
        </ns0:sp>
        <ns0:sp>
          <ns0:nvSpPr>
            <ns0:cNvPr id="559" name="Google Shape;559;p17"/>
            <ns0:cNvSpPr/>
            <ns0:nvPr/>
          </ns0:nvSpPr>
          <ns0:spPr>
            <ns1:xfrm rot="-2700000">
              <ns1:off x="6098378" y="6945936"/>
              <ns1:ext cx="747320" cy="747320"/>
            </ns1:xfrm>
            <ns1:prstGeom prst="rtTriangle">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Arial"/>
                <ns1:ea typeface="Arial"/>
                <ns1:cs typeface="Arial"/>
                <ns1:sym typeface="Arial"/>
              </ns1:endParaRPr>
            </ns1:p>
          </ns0:txBody>
        </ns0:sp>
      </ns0:grpSp>
      <ns0:sp>
        <ns0:nvSpPr>
          <ns0:cNvPr id="560" name="Google Shape;560;p17"/>
          <ns0:cNvSpPr/>
          <ns0:nvPr/>
        </ns0:nvSpPr>
        <ns0:spPr>
          <ns1:xfrm>
            <ns1:off x="8822307" y="6082055"/>
            <ns1:ext cx="2389200" cy="46110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Delivery of all leads to your company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1" name="Google Shape;561;p17"/>
          <ns0:cNvSpPr/>
          <ns0:nvPr/>
        </ns0:nvSpPr>
        <ns0:spPr>
          <ns1:xfrm>
            <ns1:off x="1543026" y="4039618"/>
            <ns1:ext cx="1815000" cy="1796100"/>
          </ns1:xfrm>
          <ns1:prstGeom prst="rect">
            <ns1:avLst/>
          </ns1:prstGeom>
          <ns1:noFill/>
          <ns1:ln cap="flat" cmpd="sng" w="28575">
            <ns1:solidFill>
              <ns1:schemeClr val="accent2"/>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cxnSp>
        <ns0:nvCxnSpPr>
          <ns0:cNvPr id="562" name="Google Shape;562;p17"/>
          <ns0:cNvCxnSpPr>
            <ns1:stCxn id="531" idx="2"/>
          </ns0:cNvCxnSpPr>
          <ns0:nvPr/>
        </ns0:nvCxnSpPr>
        <ns0:spPr>
          <ns1:xfrm>
            <ns1:off x="2453017" y="3846884"/>
            <ns1:ext cx="230700" cy="375600"/>
          </ns1:xfrm>
          <ns1:prstGeom prst="straightConnector1">
            <ns1:avLst/>
          </ns1:prstGeom>
          <ns1:noFill/>
          <ns1:ln cap="flat" cmpd="sng" w="28575">
            <ns1:solidFill>
              <ns1:schemeClr val="accent2"/>
            </ns1:solidFill>
            <ns1:prstDash val="solid"/>
            <ns1:round/>
            <ns1:headEnd len="sm" w="sm" type="none"/>
            <ns1:tailEnd len="med" w="med" type="oval"/>
          </ns1:ln>
        </ns0:spPr>
      </ns0:cxnSp>
      <ns0:sp>
        <ns0:nvSpPr>
          <ns0:cNvPr id="563" name="Google Shape;563;p17"/>
          <ns0:cNvSpPr txBox="1"/>
          <ns0:nvPr/>
        </ns0:nvSpPr>
        <ns0:spPr>
          <ns1:xfrm>
            <ns1:off x="2740560" y="6063371"/>
            <ns1:ext cx="3178200" cy="461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create a dedicated customer acquisition site URL for you</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on a mirror site of the Majisemi customer acquisition slot.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4" name="Google Shape;564;p17"/>
          <ns0:cNvSpPr txBox="1"/>
          <ns0:nvPr/>
        </ns0:nvSpPr>
        <ns0:spPr>
          <ns1:xfrm>
            <ns1:off x="3977589" y="1595020"/>
            <ns1:ext cx="1815000"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Attracting attendees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5" name="Google Shape;565;p17"/>
          <ns0:cNvSpPr/>
          <ns0:nvPr/>
        </ns0:nvSpPr>
        <ns0:spPr>
          <ns1:xfrm>
            <ns1:off x="5181012" y="1018525"/>
            <ns1:ext cx="3654039" cy="383246"/>
          </ns1:xfrm>
          <ns1:prstGeom prst="rect">
            <ns1:avLst/>
          </ns1:prstGeom>
          <ns1:solidFill>
            <ns1:schemeClr val="accent5"/>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66" name="Google Shape;566;p17"/>
          <ns0:cNvSpPr/>
          <ns0:nvPr/>
        </ns0:nvSpPr>
        <ns0:spPr>
          <ns1:xfrm>
            <ns1:off x="2590727" y="1006095"/>
            <ns1:ext cx="2086993" cy="407960"/>
          </ns1:xfrm>
          <ns1:prstGeom prst="rect">
            <ns1:avLst/>
          </ns1:prstGeom>
          <ns1:solidFill>
            <ns1:schemeClr val="accent4"/>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67" name="Google Shape;567;p17"/>
          <ns0:cNvSpPr txBox="1"/>
          <ns0:nvPr/>
        </ns0:nvSpPr>
        <ns0:spPr>
          <ns1:xfrm>
            <ns1:off x="344450" y="874433"/>
            <ns1:ext cx="11412600" cy="4938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36363"/>
              </ns1:lnSpc>
              <ns1:spcBef>
                <ns1:spcPts val="0"/>
              </ns1:spcBef>
              <ns1:spcAft>
                <ns1:spcPts val="0"/>
              </ns1:spcAft>
              <ns1:buClr>
                <ns1:srgbClr val="000000"/>
              </ns1:buClr>
              <ns1:buSzPts val="3600"/>
              <ns1:buFont typeface="Arial"/>
              <ns1:buNone/>
            </ns1:pPr>
            <ns1:r>
              <ns1:rPr b="0" i="0" lang="ja-JP" sz="2000" u="none" cap="none" strike="noStrike">
                <ns1:solidFill>
                  <ns1:schemeClr val="accent4"/>
                </ns1:solidFill>
                <ns1:latin typeface="BIZ UDPGothic"/>
                <ns1:ea typeface="BIZ UDPGothic"/>
                <ns1:cs typeface="BIZ UDPGothic"/>
                <ns1:sym typeface="BIZ UDPGothic"/>
              </ns1:rPr>
              <ns1:t>In a single webin</ns1:t>
            </ns1:r>
            <ns1:r>
              <ns1:rPr b="1" i="0" lang="ja-JP" sz="2200" u="none" cap="none" strike="noStrike">
                <ns1:solidFill>
                  <ns1:schemeClr val="lt1"/>
                </ns1:solidFill>
                <ns1:latin typeface="BIZ UDPGothic"/>
                <ns1:ea typeface="BIZ UDPGothic"/>
                <ns1:cs typeface="BIZ UDPGothic"/>
                <ns1:sym typeface="BIZ UDPGothic"/>
              </ns1:rPr>
              <ns1:t>ar, it is possibl</ns1:t>
            </ns1:r>
            <ns1:r>
              <ns1:rPr b="0" i="0" lang="ja-JP" sz="2000" u="none" cap="none" strike="noStrike">
                <ns1:solidFill>
                  <ns1:schemeClr val="accent4"/>
                </ns1:solidFill>
                <ns1:latin typeface="BIZ UDPGothic"/>
                <ns1:ea typeface="BIZ UDPGothic"/>
                <ns1:cs typeface="BIZ UDPGothic"/>
                <ns1:sym typeface="BIZ UDPGothic"/>
              </ns1:rPr>
              <ns1:t>e to acquire new</ns1:t>
            </ns1:r>
            <ns1:r>
              <ns1:rPr b="1" i="0" lang="ja-JP" sz="2200" u="none" cap="none" strike="noStrike">
                <ns1:solidFill>
                  <ns1:schemeClr val="accent4"/>
                </ns1:solidFill>
                <ns1:latin typeface="BIZ UDPGothic"/>
                <ns1:ea typeface="BIZ UDPGothic"/>
                <ns1:cs typeface="BIZ UDPGothic"/>
                <ns1:sym typeface="BIZ UDPGothic"/>
              </ns1:rPr>
              <ns1:t> leads and nurtu</ns1:t>
            </ns1:r>
            <ns1:r>
              <ns1:rPr b="0" i="0" lang="ja-JP" sz="2200" u="none" cap="none" strike="noStrike">
                <ns1:solidFill>
                  <ns1:schemeClr val="accent4"/>
                </ns1:solidFill>
                <ns1:latin typeface="BIZ UDPGothic"/>
                <ns1:ea typeface="BIZ UDPGothic"/>
                <ns1:cs typeface="BIZ UDPGothic"/>
                <ns1:sym typeface="BIZ UDPGothic"/>
              </ns1:rPr>
              <ns1:t>re existing lead</ns1:t>
            </ns1:r>
            <ns1:r>
              <ns1:rPr b="0" i="0" lang="ja-JP" sz="2000" u="none" cap="none" strike="noStrike">
                <ns1:solidFill>
                  <ns1:schemeClr val="accent4"/>
                </ns1:solidFill>
                <ns1:latin typeface="BIZ UDPGothic"/>
                <ns1:ea typeface="BIZ UDPGothic"/>
                <ns1:cs typeface="BIZ UDPGothic"/>
                <ns1:sym typeface="BIZ UDPGothic"/>
              </ns1:rPr>
              <ns1:t>s simultaneously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8" name="Google Shape;568;p17"/>
          <ns0:cNvSpPr txBox="1"/>
          <ns0:nvPr/>
        </ns0:nvSpPr>
        <ns0:spPr>
          <ns1:xfrm>
            <ns1:off x="221196" y="101835"/>
            <ns1:ext cx="62304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569" name="Google Shape;569;p17"/>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570" name="Google Shape;570;p17"/>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571" name="Google Shape;571;p17"/>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572" name="Google Shape;572;p17"/>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573" name="Google Shape;573;p17"/>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8.xml><?xml version="1.0" encoding="utf-8"?>
<ns0:sld xmlns:ns0="http://schemas.openxmlformats.org/presentationml/2006/main" xmlns:ns1="http://schemas.openxmlformats.org/drawingml/2006/main">
  <ns0:cSld>
    <ns0:spTree>
      <ns0:nvGrpSpPr>
        <ns0:cNvPr id="578" name="Shape 578"/>
        <ns0:cNvGrpSpPr/>
        <ns0:nvPr/>
      </ns0:nvGrpSpPr>
      <ns0:grpSpPr>
        <ns1:xfrm>
          <ns1:off x="0" y="0"/>
          <ns1:ext cx="0" cy="0"/>
          <ns1:chOff x="0" y="0"/>
          <ns1:chExt cx="0" cy="0"/>
        </ns1:xfrm>
      </ns0:grpSpPr>
      <ns0:sp>
        <ns0:nvSpPr>
          <ns0:cNvPr id="579" name="Google Shape;579;p18"/>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Successful webinar case studies</ns1:t>
            </ns1:r>
            <ns1:endParaRPr b="0" i="0" sz="1400" u="none" cap="none" strike="noStrike">
              <ns1:solidFill>
                <ns1:srgbClr val="000000"/>
              </ns1:solidFill>
              <ns1:latin typeface="Arial"/>
              <ns1:ea typeface="Arial"/>
              <ns1:cs typeface="Arial"/>
              <ns1:sym typeface="Arial"/>
            </ns1:endParaRPr>
          </ns1:p>
        </ns0:txBody>
      </ns0:sp>
      <ns0:sp>
        <ns0:nvSpPr>
          <ns0:cNvPr id="580" name="Google Shape;580;p18"/>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Tree>
  </ns0:cSld>
  <ns0:clrMapOvr>
    <ns1:masterClrMapping/>
  </ns0:clrMapOvr>
</ns0:sld>
</file>

<file path=ppt/slides/slide19.xml><?xml version="1.0" encoding="utf-8"?>
<ns0:sld xmlns:ns0="http://schemas.openxmlformats.org/presentationml/2006/main" xmlns:ns1="http://schemas.openxmlformats.org/drawingml/2006/main">
  <ns0:cSld>
    <ns0:spTree>
      <ns0:nvGrpSpPr>
        <ns0:cNvPr id="585" name="Shape 585"/>
        <ns0:cNvGrpSpPr/>
        <ns0:nvPr/>
      </ns0:nvGrpSpPr>
      <ns0:grpSpPr>
        <ns1:xfrm>
          <ns1:off x="0" y="0"/>
          <ns1:ext cx="0" cy="0"/>
          <ns1:chOff x="0" y="0"/>
          <ns1:chExt cx="0" cy="0"/>
        </ns1:xfrm>
      </ns0:grpSpPr>
      <ns0:cxnSp>
        <ns0:nvCxnSpPr>
          <ns0:cNvPr id="586" name="Google Shape;586;p19"/>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587" name="Google Shape;587;p19"/>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88" name="Google Shape;588;p19"/>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1) "Changed the theme and achieved over 120 attendees" &lt;Company C&gt;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589" name="Google Shape;589;p19"/>
          <ns0:cNvSpPr txBox="1"/>
          <ns0:nvPr/>
        </ns0:nvSpPr>
        <ns0:spPr>
          <ns1:xfrm>
            <ns1:off x="525997" y="874428"/>
            <ns1:ext cx="11284500" cy="563227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・SIer focusing on server/infrastructure services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・Hosting webinars in-house but unable to attract attendees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・Unable to attract attendees even when requesting media assistance</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・Visitor (later transitioned to Majisemi Club)</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Majisemi's response</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・Utilized know-how from hosting 1,000 webin</ns1:t>
            </ns1:r>
            <ns1:br>
              <ns1:rPr b="0" i="0" lang="ja-JP" sz="2400" u="none" cap="none" strike="noStrike">
                <ns1:solidFill>
                  <ns1:schemeClr val="accent4"/>
                </ns1:solidFill>
                <ns1:latin typeface="BIZ UDPGothic"/>
                <ns1:ea typeface="BIZ UDPGothic"/>
                <ns1:cs typeface="BIZ UDPGothic"/>
                <ns1:sym typeface="BIZ UDPGothic"/>
              </ns1:rPr>
            </ns1:br>
            <ns1:r>
              <ns1:rPr b="0" i="0" lang="ja-JP" sz="2400" u="none" cap="none" strike="noStrike">
                <ns1:solidFill>
                  <ns1:schemeClr val="accent4"/>
                </ns1:solidFill>
                <ns1:latin typeface="BIZ UDPGothic"/>
                <ns1:ea typeface="BIZ UDPGothic"/>
                <ns1:cs typeface="BIZ UDPGothic"/>
                <ns1:sym typeface="BIZ UDPGothic"/>
              </ns1:rPr>
              <ns1:t>ars annually and the "trend analysis tool" </ns1:t>
            </ns1:r>
            <ns1:br>
              <ns1:rPr b="0" i="0" lang="ja-JP" sz="2400" u="none" cap="none" strike="noStrike">
                <ns1:solidFill>
                  <ns1:schemeClr val="accent4"/>
                </ns1:solidFill>
                <ns1:latin typeface="BIZ UDPGothic"/>
                <ns1:ea typeface="BIZ UDPGothic"/>
                <ns1:cs typeface="BIZ UDPGothic"/>
                <ns1:sym typeface="BIZ UDPGothic"/>
              </ns1:rPr>
            </ns1:br>
            <ns1:r>
              <ns1:rPr b="0" i="0" lang="ja-JP" sz="2400" u="none" cap="none" strike="noStrike">
                <ns1:solidFill>
                  <ns1:schemeClr val="accent4"/>
                </ns1:solidFill>
                <ns1:latin typeface="BIZ UDPGothic"/>
                <ns1:ea typeface="BIZ UDPGothic"/>
                <ns1:cs typeface="BIZ UDPGothic"/>
                <ns1:sym typeface="BIZ UDPGothic"/>
              </ns1:rPr>
              <ns1:t>to propose "attractive plans" from Majisemi</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・Achieved over 120 attendees</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590" name="Google Shape;590;p19"/>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591" name="Google Shape;591;p19"/>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xml><?xml version="1.0" encoding="utf-8"?>
<ns0:sld xmlns:ns0="http://schemas.openxmlformats.org/presentationml/2006/main" xmlns:ns1="http://schemas.openxmlformats.org/drawingml/2006/main">
  <ns0:cSld>
    <ns0:spTree>
      <ns0:nvGrpSpPr>
        <ns0:cNvPr id="111" name="Shape 111"/>
        <ns0:cNvGrpSpPr/>
        <ns0:nvPr/>
      </ns0:nvGrpSpPr>
      <ns0:grpSpPr>
        <ns1:xfrm>
          <ns1:off x="0" y="0"/>
          <ns1:ext cx="0" cy="0"/>
          <ns1:chOff x="0" y="0"/>
          <ns1:chExt cx="0" cy="0"/>
        </ns1:xfrm>
      </ns0:grpSpPr>
      <ns0:sp>
        <ns0:nvSpPr>
          <ns0:cNvPr id="112" name="Google Shape;112;p2"/>
          <ns0:cNvSpPr/>
          <ns0:nvPr/>
        </ns0:nvSpPr>
        <ns0:spPr>
          <ns1:xfrm>
            <ns1:off x="2554733" y="2508726"/>
            <ns1:ext cx="6937387" cy="217193"/>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113" name="Google Shape;113;p2"/>
          <ns0:cNvSpPr txBox="1"/>
          <ns0:nvPr>
            <ns0:ph idx="1" type="body"/>
          </ns0:nvPr>
        </ns0:nvSpPr>
        <ns0:spPr>
          <ns1:xfrm>
            <ns1:off x="2554734" y="1698342"/>
            <ns1:ext cx="7082532" cy="3243601"/>
          </ns1:xfrm>
          <ns1:prstGeom prst="rect">
            <ns1:avLst/>
          </ns1:prstGeom>
          <ns1:noFill/>
          <ns1:ln>
            <ns1:noFill/>
          </ns1:ln>
        </ns0:spPr>
        <ns0:txBody>
          <ns1:bodyPr anchorCtr="0" anchor="ctr" bIns="45700" lIns="91425" spcFirstLastPara="1" rIns="91425" wrap="square" tIns="45700">
            <ns1:noAutofit/>
          </ns1:bodyPr>
          <ns1:lstStyle/>
          <ns1:p>
            <ns1:pPr indent="0" lvl="0" marL="0" rtl="0" algn="l">
              <ns1:lnSpc>
                <ns1:spcPct val="200000"/>
              </ns1:lnSpc>
              <ns1:spcBef>
                <ns1:spcPts val="0"/>
              </ns1:spcBef>
              <ns1:spcAft>
                <ns1:spcPts val="0"/>
              </ns1:spcAft>
              <ns1:buClr>
                <ns1:schemeClr val="accent4"/>
              </ns1:buClr>
              <ns1:buSzPts val="1600"/>
              <ns1:buNone/>
            </ns1:pPr>
            <ns1:r>
              <ns1:rPr b="1" lang="ja-JP" sz="3600">
                <ns1:solidFill>
                  <ns1:schemeClr val="accent4"/>
                </ns1:solidFill>
                <ns1:latin typeface="BIZ UDPGothic"/>
                <ns1:ea typeface="BIZ UDPGothic"/>
                <ns1:cs typeface="BIZ UDPGothic"/>
                <ns1:sym typeface="BIZ UDPGothic"/>
              </ns1:rPr>
              <ns1:t>Purpose of today's meeting</ns1:t>
            </ns1:r>
            <ns1:endParaRPr sz="3600">
              <ns1:solidFill>
                <ns1:schemeClr val="accent4"/>
              </ns1:solidFill>
              <ns1:latin typeface="BIZ UDPGothic"/>
              <ns1:ea typeface="BIZ UDPGothic"/>
              <ns1:cs typeface="BIZ UDPGothic"/>
              <ns1:sym typeface="BIZ UDPGothic"/>
            </ns1:endParaRPr>
          </ns1:p>
          <ns1:p>
            <ns1:pPr indent="0" lvl="0" marL="0" rtl="0" algn="l">
              <ns1:lnSpc>
                <ns1:spcPct val="100000"/>
              </ns1:lnSpc>
              <ns1:spcBef>
                <ns1:spcPts val="0"/>
              </ns1:spcBef>
              <ns1:spcAft>
                <ns1:spcPts val="0"/>
              </ns1:spcAft>
              <ns1:buClr>
                <ns1:schemeClr val="accent4"/>
              </ns1:buClr>
              <ns1:buSzPts val="1600"/>
              <ns1:buNone/>
            </ns1:pPr>
            <ns1:r>
              <ns1:rPr lang="ja-JP" sz="1600">
                <ns1:solidFill>
                  <ns1:schemeClr val="accent4"/>
                </ns1:solidFill>
                <ns1:latin typeface="BIZ UDPGothic"/>
                <ns1:ea typeface="BIZ UDPGothic"/>
                <ns1:cs typeface="BIZ UDPGothic"/>
                <ns1:sym typeface="BIZ UDPGothic"/>
              </ns1:rPr>
              <ns1:t>For companies considering "Majisemi" for the first time, we will discuss the following topics.</ns1:t>
            </ns1:r>
            <ns1:endParaRPr sz="1600">
              <ns1:solidFill>
                <ns1:schemeClr val="accent4"/>
              </ns1:solidFill>
              <ns1:latin typeface="BIZ UDPGothic"/>
              <ns1:ea typeface="BIZ UDPGothic"/>
              <ns1:cs typeface="BIZ UDPGothic"/>
              <ns1:sym typeface="BIZ UDPGothic"/>
            </ns1:endParaRPr>
          </ns1:p>
          <ns1:p>
            <ns1:pPr indent="0" lvl="0" marL="0" rtl="0" algn="l">
              <ns1:lnSpc>
                <ns1:spcPct val="100000"/>
              </ns1:lnSpc>
              <ns1:spcBef>
                <ns1:spcPts val="0"/>
              </ns1:spcBef>
              <ns1:spcAft>
                <ns1:spcPts val="0"/>
              </ns1:spcAft>
              <ns1:buClr>
                <ns1:schemeClr val="accent4"/>
              </ns1:buClr>
              <ns1:buSzPts val="1600"/>
              <ns1:buNone/>
            </ns1:pPr>
            <ns1:r>
              <ns1:t/>
            </ns1:r>
            <ns1:endParaRPr sz="1600">
              <ns1:solidFill>
                <ns1:schemeClr val="accent4"/>
              </ns1:solidFill>
              <ns1:latin typeface="BIZ UDPGothic"/>
              <ns1:ea typeface="BIZ UDPGothic"/>
              <ns1:cs typeface="BIZ UDPGothic"/>
              <ns1:sym typeface="BIZ UDPGothic"/>
            </ns1:endParaRPr>
          </ns1:p>
          <ns1:p>
            <ns1:pPr indent="-457200" lvl="0" marL="457200" rtl="0" algn="l">
              <ns1:lnSpc>
                <ns1:spcPct val="150000"/>
              </ns1:lnSpc>
              <ns1:spcBef>
                <ns1:spcPts val="0"/>
              </ns1:spcBef>
              <ns1:spcAft>
                <ns1:spcPts val="0"/>
              </ns1:spcAft>
              <ns1:buClr>
                <ns1:schemeClr val="accent4"/>
              </ns1:buClr>
              <ns1:buSzPts val="1600"/>
              <ns1:buFont typeface="BIZ UDPGothic"/>
              <ns1:buAutoNum type="arabicPeriod"/>
            </ns1:pPr>
            <ns1:r>
              <ns1:rPr b="1" lang="ja-JP" sz="2400">
                <ns1:solidFill>
                  <ns1:schemeClr val="accent4"/>
                </ns1:solidFill>
                <ns1:latin typeface="BIZ UDPGothic"/>
                <ns1:ea typeface="BIZ UDPGothic"/>
                <ns1:cs typeface="BIZ UDPGothic"/>
                <ns1:sym typeface="BIZ UDPGothic"/>
              </ns1:rPr>
              <ns1:t>Hearing about marketing challenges</ns1:t>
            </ns1:r>
            <ns1:endParaRPr>
              <ns1:latin typeface="BIZ UDPGothic"/>
              <ns1:ea typeface="BIZ UDPGothic"/>
              <ns1:cs typeface="BIZ UDPGothic"/>
              <ns1:sym typeface="BIZ UDPGothic"/>
            </ns1:endParaRPr>
          </ns1:p>
          <ns1:p>
            <ns1:pPr indent="-457200" lvl="0" marL="457200" rtl="0" algn="l">
              <ns1:lnSpc>
                <ns1:spcPct val="150000"/>
              </ns1:lnSpc>
              <ns1:spcBef>
                <ns1:spcPts val="0"/>
              </ns1:spcBef>
              <ns1:spcAft>
                <ns1:spcPts val="0"/>
              </ns1:spcAft>
              <ns1:buClr>
                <ns1:schemeClr val="accent4"/>
              </ns1:buClr>
              <ns1:buSzPts val="1600"/>
              <ns1:buFont typeface="BIZ UDPGothic"/>
              <ns1:buAutoNum type="arabicPeriod"/>
            </ns1:pPr>
            <ns1:r>
              <ns1:rPr b="1" lang="ja-JP" sz="2400">
                <ns1:solidFill>
                  <ns1:schemeClr val="accent4"/>
                </ns1:solidFill>
                <ns1:latin typeface="BIZ UDPGothic"/>
                <ns1:ea typeface="BIZ UDPGothic"/>
                <ns1:cs typeface="BIZ UDPGothic"/>
                <ns1:sym typeface="BIZ UDPGothic"/>
              </ns1:rPr>
              <ns1:t>How can you utilize Majisemi?</ns1:t>
            </ns1:r>
            <ns1:endParaRPr>
              <ns1:latin typeface="BIZ UDPGothic"/>
              <ns1:ea typeface="BIZ UDPGothic"/>
              <ns1:cs typeface="BIZ UDPGothic"/>
              <ns1:sym typeface="BIZ UDPGothic"/>
            </ns1:endParaRPr>
          </ns1:p>
        </ns0:txBody>
      </ns0:sp>
      <ns0:sp>
        <ns0:nvSpPr>
          <ns0:cNvPr id="114" name="Google Shape;114;p2"/>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5" name="Google Shape;115;p2"/>
          <ns0:cNvSpPr/>
          <ns0:nvPr/>
        </ns0:nvSpPr>
        <ns0:spPr>
          <ns1:xfrm>
            <ns1:off x="12039234" y="-536"/>
            <ns1:ext cx="157049" cy="800329"/>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6" name="Google Shape;116;p2"/>
          <ns0:cNvSpPr txBox="1"/>
          <ns0:nvPr/>
        </ns0:nvSpPr>
        <ns0:spPr>
          <ns1:xfrm>
            <ns1:off x="10088880" y="242437"/>
            <ns1:ext cx="18684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Introduction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17" name="Google Shape;117;p2"/>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8" name="Google Shape;118;p2"/>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0.xml><?xml version="1.0" encoding="utf-8"?>
<ns0:sld xmlns:ns0="http://schemas.openxmlformats.org/presentationml/2006/main" xmlns:ns1="http://schemas.openxmlformats.org/drawingml/2006/main">
  <ns0:cSld>
    <ns0:spTree>
      <ns0:nvGrpSpPr>
        <ns0:cNvPr id="596" name="Shape 596"/>
        <ns0:cNvGrpSpPr/>
        <ns0:nvPr/>
      </ns0:nvGrpSpPr>
      <ns0:grpSpPr>
        <ns1:xfrm>
          <ns1:off x="0" y="0"/>
          <ns1:ext cx="0" cy="0"/>
          <ns1:chOff x="0" y="0"/>
          <ns1:chExt cx="0" cy="0"/>
        </ns1:xfrm>
      </ns0:grpSpPr>
      <ns0:cxnSp>
        <ns0:nvCxnSpPr>
          <ns0:cNvPr id="597" name="Google Shape;597;p20"/>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598" name="Google Shape;598;p20"/>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99" name="Google Shape;599;p20"/>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2) "Explored themes and achieved over 50% appointment rate" &lt;Company T&gt;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00" name="Google Shape;600;p20"/>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・Tool vendor</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・Focused on marketing through exhibitions, but struggled to convert to business discussions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・Visitor (later transitioned to Majisemi Club)</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Majisemi's response</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・繰り返しウェビナーを開催しながら、「ある程度集客</ns1:t>
            </ns1:r>
            <ns1:br>
              <ns1:rPr b="0" i="0" lang="ja-JP" sz="2400" u="none" cap="none" strike="noStrike">
                <ns1:solidFill>
                  <ns1:schemeClr val="accent4"/>
                </ns1:solidFill>
                <ns1:latin typeface="BIZ UDPGothic"/>
                <ns1:ea typeface="BIZ UDPGothic"/>
                <ns1:cs typeface="BIZ UDPGothic"/>
                <ns1:sym typeface="BIZ UDPGothic"/>
              </ns1:rPr>
            </ns1:br>
            <ns1:r>
              <ns1:rPr b="0" i="0" lang="ja-JP" sz="2400" u="none" cap="none" strike="noStrike">
                <ns1:solidFill>
                  <ns1:schemeClr val="accent4"/>
                </ns1:solidFill>
                <ns1:latin typeface="BIZ UDPGothic"/>
                <ns1:ea typeface="BIZ UDPGothic"/>
                <ns1:cs typeface="BIZ UDPGothic"/>
                <ns1:sym typeface="BIZ UDPGothic"/>
              </ns1:rPr>
              <ns1:t>もでき、かつ、商談につながる
　　テーマ」を模索。</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・毎回30名程度の集客をしつつ、商談化率を10%→20%→50%と改善</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・登壇者が自ら、ウェビナー後のフォローを実施</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01" name="Google Shape;601;p20"/>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02" name="Google Shape;602;p20"/>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1.xml><?xml version="1.0" encoding="utf-8"?>
<ns0:sld xmlns:ns0="http://schemas.openxmlformats.org/presentationml/2006/main" xmlns:ns1="http://schemas.openxmlformats.org/drawingml/2006/main">
  <ns0:cSld>
    <ns0:spTree>
      <ns0:nvGrpSpPr>
        <ns0:cNvPr id="607" name="Shape 607"/>
        <ns0:cNvGrpSpPr/>
        <ns0:nvPr/>
      </ns0:nvGrpSpPr>
      <ns0:grpSpPr>
        <ns1:xfrm>
          <ns1:off x="0" y="0"/>
          <ns1:ext cx="0" cy="0"/>
          <ns1:chOff x="0" y="0"/>
          <ns1:chExt cx="0" cy="0"/>
        </ns1:xfrm>
      </ns0:grpSpPr>
      <ns0:cxnSp>
        <ns0:nvCxnSpPr>
          <ns0:cNvPr id="608" name="Google Shape;608;p21"/>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09" name="Google Shape;609;p21"/>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10" name="Google Shape;610;p21"/>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（事例3）「オンラインに変更し、20%のアポを獲得」＜Z社＞</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11" name="Google Shape;611;p21"/>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・パッケージ製品・SaaSを開発・販売されているグローバルIT企業</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・オフラインセミナーを開催しているが、集客、出席率で苦戦</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・商談にもつながらない</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・ビジター</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Majisemi's response</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・オンライン（ウェビナー）のご提案</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・「商談につながるセミナー企画」を実施</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・30人申込み→6件アポを実現</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12" name="Google Shape;612;p21"/>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13" name="Google Shape;613;p21"/>
          <ns0:cNvSpPr txBox="1"/>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b="0" i="0" lang="ja-JP" sz="800" u="none" cap="none" strike="noStrike">
                <ns1:solidFill>
                  <ns1:srgbClr val="D8D8D8"/>
                </ns1:solidFill>
                <ns1:latin typeface="Arial"/>
                <ns1:ea typeface="Arial"/>
                <ns1:cs typeface="Arial"/>
                <ns1:sym typeface="Arial"/>
              </ns1:rPr>
              <ns1:t>‹#›</ns1:t>
            </ns1:fld>
            <ns1:endParaRPr b="0" i="0" sz="800" u="none" cap="none" strike="noStrike">
              <ns1:solidFill>
                <ns1:srgbClr val="D8D8D8"/>
              </ns1:solidFill>
              <ns1:latin typeface="Arial"/>
              <ns1:ea typeface="Arial"/>
              <ns1:cs typeface="Arial"/>
              <ns1:sym typeface="Arial"/>
            </ns1:endParaRPr>
          </ns1:p>
        </ns0:txBody>
      </ns0:sp>
    </ns0:spTree>
  </ns0:cSld>
  <ns0:clrMapOvr>
    <ns1:masterClrMapping/>
  </ns0:clrMapOvr>
</ns0:sld>
</file>

<file path=ppt/slides/slide22.xml><?xml version="1.0" encoding="utf-8"?>
<ns0:sld xmlns:ns0="http://schemas.openxmlformats.org/presentationml/2006/main" xmlns:ns1="http://schemas.openxmlformats.org/drawingml/2006/main">
  <ns0:cSld>
    <ns0:spTree>
      <ns0:nvGrpSpPr>
        <ns0:cNvPr id="618" name="Shape 618"/>
        <ns0:cNvGrpSpPr/>
        <ns0:nvPr/>
      </ns0:nvGrpSpPr>
      <ns0:grpSpPr>
        <ns1:xfrm>
          <ns1:off x="0" y="0"/>
          <ns1:ext cx="0" cy="0"/>
          <ns1:chOff x="0" y="0"/>
          <ns1:chExt cx="0" cy="0"/>
        </ns1:xfrm>
      </ns0:grpSpPr>
      <ns0:cxnSp>
        <ns0:nvCxnSpPr>
          <ns0:cNvPr id="619" name="Google Shape;619;p22"/>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20" name="Google Shape;620;p22"/>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21" name="Google Shape;621;p22"/>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（事例4）「フォロー代行で１５％以上のアポを獲得」＜I社＞</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22" name="Google Shape;622;p22"/>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・自社製品も開発しているインフラ系ITベンチャー企業</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・何回かウェビナーを開催し、集客は好調だったが、商談につながらない</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・担当者が多忙で、ウェビナー後に十分な営業フォローができていない</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・ビジター</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Majisemi's response</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・「商談につながるセミナー企画」を実施</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・ウェビナー終了直後から架電するフォロー代行サービス「マジフォロ」を実施</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・50人申込み→8件アポを実現</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23" name="Google Shape;623;p22"/>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24" name="Google Shape;624;p22"/>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3.xml><?xml version="1.0" encoding="utf-8"?>
<ns0:sld xmlns:ns0="http://schemas.openxmlformats.org/presentationml/2006/main" xmlns:ns1="http://schemas.openxmlformats.org/drawingml/2006/main">
  <ns0:cSld>
    <ns0:spTree>
      <ns0:nvGrpSpPr>
        <ns0:cNvPr id="629" name="Shape 629"/>
        <ns0:cNvGrpSpPr/>
        <ns0:nvPr/>
      </ns0:nvGrpSpPr>
      <ns0:grpSpPr>
        <ns1:xfrm>
          <ns1:off x="0" y="0"/>
          <ns1:ext cx="0" cy="0"/>
          <ns1:chOff x="0" y="0"/>
          <ns1:chExt cx="0" cy="0"/>
        </ns1:xfrm>
      </ns0:grpSpPr>
      <ns0:cxnSp>
        <ns0:nvCxnSpPr>
          <ns0:cNvPr id="630" name="Google Shape;630;p23"/>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31" name="Google Shape;631;p23"/>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32" name="Google Shape;632;p23"/>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（事例5）「AIがプレゼンし、20%のアポを獲得」＜A社＞</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33" name="Google Shape;633;p23"/>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・外資系SaaSベンダー</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・毎回集客は目標達成しているが、商談につながらない</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・講演資料やプレゼン内容にも課題がある</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・マジセミ倶楽部</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Majisemi's response</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・生成AIによる講演原稿作成と、AIデジタルヒューマンによるプレゼン代行を実施</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・ウェビナー終了直後から架電するフォロー代行サービス「マジフォロ」を実施</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・20人申込み→4件アポを実現</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34" name="Google Shape;634;p23"/>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35" name="Google Shape;635;p23"/>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4.xml><?xml version="1.0" encoding="utf-8"?>
<ns0:sld xmlns:ns0="http://schemas.openxmlformats.org/presentationml/2006/main" xmlns:ns1="http://schemas.openxmlformats.org/drawingml/2006/main">
  <ns0:cSld>
    <ns0:spTree>
      <ns0:nvGrpSpPr>
        <ns0:cNvPr id="640" name="Shape 640"/>
        <ns0:cNvGrpSpPr/>
        <ns0:nvPr/>
      </ns0:nvGrpSpPr>
      <ns0:grpSpPr>
        <ns1:xfrm>
          <ns1:off x="0" y="0"/>
          <ns1:ext cx="0" cy="0"/>
          <ns1:chOff x="0" y="0"/>
          <ns1:chExt cx="0" cy="0"/>
        </ns1:xfrm>
      </ns0:grpSpPr>
      <ns0:sp>
        <ns0:nvSpPr>
          <ns0:cNvPr id="641" name="Google Shape;641;p24"/>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プランと料金について</ns1:t>
            </ns1:r>
            <ns1:endParaRPr b="0" i="0" sz="1400" u="none" cap="none" strike="noStrike">
              <ns1:solidFill>
                <ns1:srgbClr val="000000"/>
              </ns1:solidFill>
              <ns1:latin typeface="Arial"/>
              <ns1:ea typeface="Arial"/>
              <ns1:cs typeface="Arial"/>
              <ns1:sym typeface="Arial"/>
            </ns1:endParaRPr>
          </ns1:p>
        </ns0:txBody>
      </ns0:sp>
      <ns0:sp>
        <ns0:nvSpPr>
          <ns0:cNvPr id="642" name="Google Shape;642;p24"/>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43" name="Google Shape;643;p24"/>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44" name="Google Shape;644;p24"/>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5.xml><?xml version="1.0" encoding="utf-8"?>
<ns0:sld xmlns:ns0="http://schemas.openxmlformats.org/presentationml/2006/main" xmlns:ns1="http://schemas.openxmlformats.org/drawingml/2006/main">
  <ns0:cSld>
    <ns0:spTree>
      <ns0:nvGrpSpPr>
        <ns0:cNvPr id="648" name="Shape 648"/>
        <ns0:cNvGrpSpPr/>
        <ns0:nvPr/>
      </ns0:nvGrpSpPr>
      <ns0:grpSpPr>
        <ns1:xfrm>
          <ns1:off x="0" y="0"/>
          <ns1:ext cx="0" cy="0"/>
          <ns1:chOff x="0" y="0"/>
          <ns1:chExt cx="0" cy="0"/>
        </ns1:xfrm>
      </ns0:grpSpPr>
      <ns0:cxnSp>
        <ns0:nvCxnSpPr>
          <ns0:cNvPr id="649" name="Google Shape;649;p25"/>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650" name="Google Shape;650;p25"/>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651" name="Google Shape;651;p25"/>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52" name="Google Shape;652;p25"/>
          <ns0:cNvSpPr txBox="1"/>
          <ns0:nvPr/>
        </ns0:nvSpPr>
        <ns0:spPr>
          <ns1:xfrm>
            <ns1:off x="292431" y="6893"/>
            <ns1:ext cx="107130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プランの比較</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53" name="Google Shape;653;p25"/>
          <ns0:cNvSpPr txBox="1"/>
          <ns0:nvPr/>
        </ns0:nvSpPr>
        <ns0:spPr>
          <ns1:xfrm>
            <ns1:off x="10249634" y="251663"/>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54" name="Google Shape;654;p25"/>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55" name="Google Shape;655;p25"/>
          <ns0:cNvSpPr/>
          <ns0:nvPr/>
        </ns0:nvSpPr>
        <ns0:spPr>
          <ns1:xfrm>
            <ns1:off x="5984339" y="983800"/>
            <ns1:ext cx="2891700" cy="432000"/>
          </ns1:xfrm>
          <ns1:prstGeom prst="rect">
            <ns1:avLst/>
          </ns1:prstGeom>
          <ns1:solidFill>
            <ns1:schemeClr val="lt1"/>
          </ns1:solidFill>
          <ns1:ln cap="flat" cmpd="sng" w="28575">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1" i="0" lang="ja-JP" sz="1600" u="none" cap="none" strike="noStrike">
                <ns1:solidFill>
                  <ns1:srgbClr val="FF0066"/>
                </ns1:solidFill>
                <ns1:latin typeface="BIZ UDPGothic"/>
                <ns1:ea typeface="BIZ UDPGothic"/>
                <ns1:cs typeface="BIZ UDPGothic"/>
                <ns1:sym typeface="BIZ UDPGothic"/>
              </ns1:rPr>
              <ns1:t>おすすめ</ns1:t>
            </ns1:r>
            <ns1:endParaRPr b="1" i="0" sz="1600" u="none" cap="none" strike="noStrike">
              <ns1:solidFill>
                <ns1:srgbClr val="FF0066"/>
              </ns1:solidFill>
              <ns1:latin typeface="BIZ UDPGothic"/>
              <ns1:ea typeface="BIZ UDPGothic"/>
              <ns1:cs typeface="BIZ UDPGothic"/>
              <ns1:sym typeface="BIZ UDPGothic"/>
            </ns1:endParaRPr>
          </ns1:p>
        </ns0:txBody>
      </ns0:sp>
      <ns0:graphicFrame>
        <ns0:nvGraphicFramePr>
          <ns0:cNvPr id="656" name="Google Shape;656;p25"/>
          <ns0:cNvGraphicFramePr/>
          <ns0:nvPr/>
        </ns0:nvGraphicFramePr>
        <ns0:xfrm>
          <ns1:off x="380708" y="1539172"/>
          <ns1:ext cx="3000000" cy="3000000"/>
        </ns0:xfrm>
        <ns1:graphic>
          <ns1:graphicData uri="http://schemas.openxmlformats.org/drawingml/2006/table">
            <ns1:tbl>
              <ns1:tblPr bandRow="1" firstRow="1">
                <ns1:noFill/>
                <ns1:tableStyleId>{36977B20-A630-4A1D-81F4-7C21FFB1FC08}</ns1:tableStyleId>
              </ns1:tblPr>
              <ns1:tblGrid>
                <ns1:gridCol w="2941975"/>
                <ns1:gridCol w="2452950"/>
                <ns1:gridCol w="3181925"/>
                <ns1:gridCol w="2853725"/>
              </ns1:tblGrid>
              <ns1:tr h="572425">
                <ns1:tc>
                  <ns1:txBody>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t/>
                      </ns1:r>
                      <ns1:endParaRPr sz="1800" u="none" cap="none" strike="noStrike">
                        <ns1:latin typeface="BIZ UDPGothic"/>
                        <ns1:ea typeface="BIZ UDPGothic"/>
                        <ns1:cs typeface="BIZ UDPGothic"/>
                        <ns1:sym typeface="BIZ UDPGothic"/>
                      </ns1:endParaRPr>
                    </ns1:p>
                  </ns1:txBody>
                  <ns1:tcPr marT="45725" marB="45725" marR="91450" marL="91450">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latin typeface="BIZ UDPGothic"/>
                          <ns1:ea typeface="BIZ UDPGothic"/>
                          <ns1:cs typeface="BIZ UDPGothic"/>
                          <ns1:sym typeface="BIZ UDPGothic"/>
                        </ns1:rPr>
                        <ns1:t>ビジター</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latin typeface="BIZ UDPGothic"/>
                          <ns1:ea typeface="BIZ UDPGothic"/>
                          <ns1:cs typeface="BIZ UDPGothic"/>
                          <ns1:sym typeface="BIZ UDPGothic"/>
                        </ns1:rPr>
                        <ns1:t>マジセミ倶楽部 ライト</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latin typeface="BIZ UDPGothic"/>
                          <ns1:ea typeface="BIZ UDPGothic"/>
                          <ns1:cs typeface="BIZ UDPGothic"/>
                          <ns1:sym typeface="BIZ UDPGothic"/>
                        </ns1:rPr>
                        <ns1:t>マジセミ倶楽部 商談保証</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こんな方におすすめ！</ns1:t>
                      </ns1:r>
                      <ns1:endParaRPr sz="18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ウェビナー開催予定が</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1年で1～2回程度</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年間4回以上ウェビナー開催予定</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リード単価を抑えたい</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集客ではなく商談（アポ）を</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保証してほしい</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リード単価比較</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14,500円</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12,000円（毎月10名）</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F0066"/>
                          </ns1:solidFill>
                          <ns1:latin typeface="BIZ UDPGothic"/>
                          <ns1:ea typeface="BIZ UDPGothic"/>
                          <ns1:cs typeface="BIZ UDPGothic"/>
                          <ns1:sym typeface="BIZ UDPGothic"/>
                        </ns1:rPr>
                        <ns1:t>10,000 JPY (for ad</ns1:t>
                      </ns1:r>
                      <ns1:r>
                        <ns1:rPr lang="ja-JP" sz="1600" u="none" cap="none" strike="noStrike">
                          <ns1:solidFill>
                            <ns1:schemeClr val="accent4"/>
                          </ns1:solidFill>
                          <ns1:latin typeface="BIZ UDPGothic"/>
                          <ns1:ea typeface="BIZ UDPGothic"/>
                          <ns1:cs typeface="BIZ UDPGothic"/>
                          <ns1:sym typeface="BIZ UDPGothic"/>
                        </ns1:rPr>
                        <ns1:t>ditional audience)</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20,000 JPY (30 people over 3 months)</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13,500 JPY (for additional audience)</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Not subject to duplicate charges for past applicants</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*Refer to each plan's description for details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None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F0066"/>
                          </ns1:solidFill>
                          <ns1:latin typeface="BIZ UDPGothic"/>
                          <ns1:ea typeface="BIZ UDPGothic"/>
                          <ns1:cs typeface="BIZ UDPGothic"/>
                          <ns1:sym typeface="BIZ UDPGothic"/>
                        </ns1:rPr>
                        <ns1:t>Available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7030A0"/>
                          </ns1:solidFill>
                          <ns1:latin typeface="BIZ UDPGothic"/>
                          <ns1:ea typeface="BIZ UDPGothic"/>
                          <ns1:cs typeface="BIZ UDPGothic"/>
                          <ns1:sym typeface="BIZ UDPGothic"/>
                        </ns1:rPr>
                        <ns1:t>Available</ns1:t>
                      </ns1:r>
                      <ns1:endParaRPr sz="1400" u="none" cap="none" strike="noStrike">
                        <ns1:solidFill>
                          <ns1:srgbClr val="7030A0"/>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Meeting (appointment) guarantee</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*Refer to each plan's description for details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None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None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7030A0"/>
                          </ns1:solidFill>
                          <ns1:latin typeface="BIZ UDPGothic"/>
                          <ns1:ea typeface="BIZ UDPGothic"/>
                          <ns1:cs typeface="BIZ UDPGothic"/>
                          <ns1:sym typeface="BIZ UDPGothic"/>
                        </ns1:rPr>
                        <ns1:t>Available</ns1:t>
                      </ns1:r>
                      <ns1:endParaRPr b="1" sz="1600" u="none" cap="none" strike="noStrike">
                        <ns1:solidFill>
                          <ns1:srgbClr val="7030A0"/>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Contract period</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Per session</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F0066"/>
                          </ns1:solidFill>
                          <ns1:latin typeface="BIZ UDPGothic"/>
                          <ns1:ea typeface="BIZ UDPGothic"/>
                          <ns1:cs typeface="BIZ UDPGothic"/>
                          <ns1:sym typeface="BIZ UDPGothic"/>
                        </ns1:rPr>
                        <ns1:t>Monthly</ns1:t>
                      </ns1:r>
                      <ns1:endParaRPr b="1" sz="1600" u="none" cap="none" strike="noStrike">
                        <ns1:solidFill>
                          <ns1:srgbClr val="FF0066"/>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(auto-renewal)</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Every 3 months</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(auto-renewal)</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sp>
        <ns0:nvSpPr>
          <ns0:cNvPr id="657" name="Google Shape;657;p25"/>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6.xml><?xml version="1.0" encoding="utf-8"?>
<ns0:sld xmlns:ns0="http://schemas.openxmlformats.org/presentationml/2006/main" xmlns:ns1="http://schemas.openxmlformats.org/drawingml/2006/main">
  <ns0:cSld>
    <ns0:spTree>
      <ns0:nvGrpSpPr>
        <ns0:cNvPr id="661" name="Shape 661"/>
        <ns0:cNvGrpSpPr/>
        <ns0:nvPr/>
      </ns0:nvGrpSpPr>
      <ns0:grpSpPr>
        <ns1:xfrm>
          <ns1:off x="0" y="0"/>
          <ns1:ext cx="0" cy="0"/>
          <ns1:chOff x="0" y="0"/>
          <ns1:chExt cx="0" cy="0"/>
        </ns1:xfrm>
      </ns0:grpSpPr>
      <ns0:sp>
        <ns0:nvSpPr>
          <ns0:cNvPr id="662" name="Google Shape;662;p26"/>
          <ns0:cNvSpPr/>
          <ns0:nvPr/>
        </ns0:nvSpPr>
        <ns0:spPr>
          <ns1:xfrm rot="-5400000">
            <ns1:off x="4235288" y="1082639"/>
            <ns1:ext cx="651823" cy="1192644"/>
          </ns1:xfrm>
          <ns1:prstGeom prst="bentUpArrow">
            <ns1:avLst>
              <ns1:gd fmla="val 25000" name="adj1"/>
              <ns1:gd fmla="val 25000" name="adj2"/>
              <ns1:gd fmla="val 25000" name="adj3"/>
            </ns1:avLst>
          </ns1:prstGeom>
          <ns1:solidFill>
            <ns1:srgbClr val="0F2A69"/>
          </ns1:solidFill>
          <ns1:ln>
            <ns1:noFill/>
          </ns1:ln>
        </ns0:spPr>
        <ns0:txBody>
          <ns1:bodyPr anchorCtr="0" anchor="ctr" bIns="91425" lIns="91425" spcFirstLastPara="1" rIns="91425" wrap="square" tIns="91425">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663" name="Google Shape;663;p26"/>
          <ns0:cNvSpPr/>
          <ns0:nvPr/>
        </ns0:nvSpPr>
        <ns0:spPr>
          <ns1:xfrm>
            <ns1:off x="2094756" y="4791455"/>
            <ns1:ext cx="7843619" cy="1616137"/>
          </ns1:xfrm>
          <ns1:prstGeom prst="rect">
            <ns1:avLst/>
          </ns1:prstGeom>
          <ns1:solidFill>
            <ns1:srgbClr val="B6CEF8"/>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Utilization of webinar content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64" name="Google Shape;664;p26"/>
          <ns0:cNvSpPr/>
          <ns0:nvPr/>
        </ns0:nvSpPr>
        <ns0:spPr>
          <ns1:xfrm>
            <ns1:off x="6205179" y="1816001"/>
            <ns1:ext cx="3733197" cy="2556986"/>
          </ns1:xfrm>
          <ns1:prstGeom prst="rect">
            <ns1:avLst/>
          </ns1:prstGeom>
          <ns1:solidFill>
            <ns1:srgbClr val="B6CEF8"/>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Lead follow-up, proposal, and order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65" name="Google Shape;665;p26"/>
          <ns0:cNvSpPr/>
          <ns0:nvPr/>
        </ns0:nvSpPr>
        <ns0:spPr>
          <ns1:xfrm>
            <ns1:off x="2089728" y="1816000"/>
            <ns1:ext cx="3773192" cy="2556987"/>
          </ns1:xfrm>
          <ns1:prstGeom prst="rect">
            <ns1:avLst/>
          </ns1:prstGeom>
          <ns1:solidFill>
            <ns1:srgbClr val="B6CEF8"/>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Webinar </ns1:t>
            </ns1:r>
            <ns1:r>
              <ns1:rPr b="1" i="0" lang="ja-JP" sz="1800" u="none" cap="none" strike="noStrike">
                <ns1:solidFill>
                  <ns1:schemeClr val="lt1"/>
                </ns1:solidFill>
                <ns1:latin typeface="BIZ UDPGothic"/>
                <ns1:ea typeface="BIZ UDPGothic"/>
                <ns1:cs typeface="BIZ UDPGothic"/>
                <ns1:sym typeface="BIZ UDPGothic"/>
              </ns1:rPr>
              <ns1:t>hosting</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666" name="Google Shape;666;p26"/>
          <ns0:cNvCxnSpPr/>
          <ns0:nvPr/>
        </ns0:nvCxnSpPr>
        <ns0:spPr>
          <ns1:xfrm>
            <ns1:off x="6350" y="799793"/>
            <ns1:ext cx="1218565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667" name="Google Shape;667;p26"/>
          <ns0:cNvSpPr/>
          <ns0:nvPr/>
        </ns0:nvSpPr>
        <ns0:spPr>
          <ns1:xfrm>
            <ns1:off x="12032139" y="-762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668" name="Google Shape;668;p26"/>
          <ns0:cNvCxnSpPr/>
          <ns0:nvPr/>
        </ns0:nvCxnSpPr>
        <ns0:spPr>
          <ns1:xfrm>
            <ns1:off x="9888" y="79270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69" name="Google Shape;669;p26"/>
          <ns0:cNvSpPr txBox="1"/>
          <ns0:nvPr/>
        </ns0:nvSpPr>
        <ns0:spPr>
          <ns1:xfrm>
            <ns1:off x="292431" y="43837"/>
            <ns1:ext cx="10541823" cy="647643"/>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200" u="none" cap="none" strike="noStrike">
                <ns1:solidFill>
                  <ns1:schemeClr val="accent4"/>
                </ns1:solidFill>
                <ns1:latin typeface="BIZ UDPGothic"/>
                <ns1:ea typeface="BIZ UDPGothic"/>
                <ns1:cs typeface="BIZ UDPGothic"/>
                <ns1:sym typeface="BIZ UDPGothic"/>
              </ns1:rPr>
              <ns1:t>Are there any services other than the basic plan that interest you?</ns1:t>
            </ns1:r>
            <ns1:endParaRPr b="0" i="0" sz="2000" u="none" cap="none" strike="noStrike">
              <ns1:solidFill>
                <ns1:schemeClr val="accent4"/>
              </ns1:solidFill>
              <ns1:latin typeface="BIZ UDPGothic"/>
              <ns1:ea typeface="BIZ UDPGothic"/>
              <ns1:cs typeface="BIZ UDPGothic"/>
              <ns1:sym typeface="BIZ UDPGothic"/>
            </ns1:endParaRPr>
          </ns1:p>
        </ns0:txBody>
      </ns0:sp>
      <ns0:sp>
        <ns0:nvSpPr>
          <ns0:cNvPr id="670" name="Google Shape;670;p26"/>
          <ns0:cNvSpPr txBox="1"/>
          <ns0:nvPr/>
        </ns0:nvSpPr>
        <ns0:spPr>
          <ns1:xfrm>
            <ns1:off x="10249634" y="251663"/>
            <ns1:ext cx="1697004" cy="27695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Service Map</ns1:t>
            </ns1:r>
            <ns1:endParaRPr b="1" i="0" sz="1200" u="none" cap="none" strike="noStrike">
              <ns1:solidFill>
                <ns1:schemeClr val="accent4"/>
              </ns1:solidFill>
              <ns1:latin typeface="BIZ UDPGothic"/>
              <ns1:ea typeface="BIZ UDPGothic"/>
              <ns1:cs typeface="BIZ UDPGothic"/>
              <ns1:sym typeface="BIZ UDPGothic"/>
            </ns1:endParaRPr>
          </ns1:p>
        </ns0:txBody>
      </ns0:sp>
      <ns0:sp>
        <ns0:nvSpPr>
          <ns0:cNvPr id="671" name="Google Shape;671;p26"/>
          <ns0:cNvSpPr/>
          <ns0:nvPr/>
        </ns0:nvSpPr>
        <ns0:spPr>
          <ns1:xfrm>
            <ns1:off x="2274749" y="2253771"/>
            <ns1:ext cx="2882772" cy="1114736"/>
          </ns1:xfrm>
          <ns1:prstGeom prst="rightArrowCallout">
            <ns1:avLst>
              <ns1:gd fmla="val 15872" name="adj1"/>
              <ns1:gd fmla="val 14732" name="adj2"/>
              <ns1:gd fmla="val 15302" name="adj3"/>
              <ns1:gd fmla="val 86468" name="adj4"/>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Webinar hosting</ns1:t>
            </ns1:r>
            <ns1:endParaRPr b="1" i="0" sz="2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(Visitor or Majisemi Club)</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672" name="Google Shape;672;p26"/>
          <ns0:cNvSpPr/>
          <ns0:nvPr/>
        </ns0:nvSpPr>
        <ns0:spPr>
          <ns1:xfrm>
            <ns1:off x="10145933" y="2253771"/>
            <ns1:ext cx="1769026" cy="1118383"/>
          </ns1:xfrm>
          <ns1:prstGeom prst="rect">
            <ns1:avLst/>
          </ns1:prstGeom>
          <ns1:solidFill>
            <ns1:srgbClr val="ACB8CA"/>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Your company's</ns1:t>
            </ns1:r>
            <ns1:br>
              <ns1:rPr b="0" i="0" lang="ja-JP" sz="1400" u="none" cap="none" strike="noStrike">
                <ns1:solidFill>
                  <ns1:schemeClr val="lt1"/>
                </ns1:solidFill>
                <ns1:latin typeface="BIZ UDPGothic"/>
                <ns1:ea typeface="BIZ UDPGothic"/>
                <ns1:cs typeface="BIZ UDPGothic"/>
                <ns1:sym typeface="BIZ UDPGothic"/>
              </ns1:rPr>
            </ns1:br>
            <ns1:r>
              <ns1:rPr b="0" i="0" lang="ja-JP" sz="1400" u="none" cap="none" strike="noStrike">
                <ns1:solidFill>
                  <ns1:schemeClr val="lt1"/>
                </ns1:solidFill>
                <ns1:latin typeface="BIZ UDPGothic"/>
                <ns1:ea typeface="BIZ UDPGothic"/>
                <ns1:cs typeface="BIZ UDPGothic"/>
                <ns1:sym typeface="BIZ UDPGothic"/>
              </ns1:rPr>
              <ns1:t>
inside sales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or
fiel</ns1:t>
            </ns1:r>
            <ns1:br>
              <ns1:rPr b="0" i="0" lang="ja-JP" sz="1400" u="none" cap="none" strike="noStrike">
                <ns1:solidFill>
                  <ns1:schemeClr val="lt1"/>
                </ns1:solidFill>
                <ns1:latin typeface="BIZ UDPGothic"/>
                <ns1:ea typeface="BIZ UDPGothic"/>
                <ns1:cs typeface="BIZ UDPGothic"/>
                <ns1:sym typeface="BIZ UDPGothic"/>
              </ns1:rPr>
            </ns1:br>
            <ns1:r>
              <ns1:rPr b="0" i="0" lang="ja-JP" sz="1400" u="none" cap="none" strike="noStrike">
                <ns1:solidFill>
                  <ns1:schemeClr val="lt1"/>
                </ns1:solidFill>
                <ns1:latin typeface="BIZ UDPGothic"/>
                <ns1:ea typeface="BIZ UDPGothic"/>
                <ns1:cs typeface="BIZ UDPGothic"/>
                <ns1:sym typeface="BIZ UDPGothic"/>
              </ns1:rPr>
              <ns1:t>d sales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73" name="Google Shape;673;p26"/>
          <ns0:cNvSpPr/>
          <ns0:nvPr/>
        </ns0:nvSpPr>
        <ns0:spPr>
          <ns1:xfrm>
            <ns1:off x="7494458" y="2253771"/>
            <ns1:ext cx="2595719" cy="1125705"/>
          </ns1:xfrm>
          <ns1:prstGeom prst="rightArrowCallout">
            <ns1:avLst>
              <ns1:gd fmla="val 15872" name="adj1"/>
              <ns1:gd fmla="val 14732" name="adj2"/>
              <ns1:gd fmla="val 15302" name="adj3"/>
              <ns1:gd fmla="val 86588" name="adj4"/>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Sales outsourcing</ns1:t>
            </ns1:r>
            <ns1:endParaRPr b="1" i="0" sz="2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(Proposal and order)</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(Maji Sales)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74" name="Google Shape;674;p26"/>
          <ns0:cNvSpPr/>
          <ns0:nvPr/>
        </ns0:nvSpPr>
        <ns0:spPr>
          <ns1:xfrm>
            <ns1:off x="5163570" y="2253771"/>
            <ns1:ext cx="2330887" cy="1114736"/>
          </ns1:xfrm>
          <ns1:prstGeom prst="rightArrowCallout">
            <ns1:avLst>
              <ns1:gd fmla="val 15872" name="adj1"/>
              <ns1:gd fmla="val 14732" name="adj2"/>
              <ns1:gd fmla="val 15302" name="adj3"/>
              <ns1:gd fmla="val 86468" name="adj4"/>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Follow-up
immediatel</ns1:t>
            </ns1:r>
            <ns1:br>
              <ns1:rPr b="1" i="0" lang="ja-JP" sz="1800" u="none" cap="none" strike="noStrike">
                <ns1:solidFill>
                  <ns1:schemeClr val="lt1"/>
                </ns1:solidFill>
                <ns1:latin typeface="BIZ UDPGothic"/>
                <ns1:ea typeface="BIZ UDPGothic"/>
                <ns1:cs typeface="BIZ UDPGothic"/>
                <ns1:sym typeface="BIZ UDPGothic"/>
              </ns1:rPr>
            </ns1:br>
            <ns1:r>
              <ns1:rPr b="1" i="0" lang="ja-JP" sz="1800" u="none" cap="none" strike="noStrike">
                <ns1:solidFill>
                  <ns1:schemeClr val="lt1"/>
                </ns1:solidFill>
                <ns1:latin typeface="BIZ UDPGothic"/>
                <ns1:ea typeface="BIZ UDPGothic"/>
                <ns1:cs typeface="BIZ UDPGothic"/>
                <ns1:sym typeface="BIZ UDPGothic"/>
              </ns1:rPr>
              <ns1:t>y after the webinar</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(Maji Follow)</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675" name="Google Shape;675;p26"/>
          <ns0:cNvSpPr/>
          <ns0:nvPr/>
        </ns0:nvSpPr>
        <ns0:spPr>
          <ns1:xfrm>
            <ns1:off x="2093084" y="1192850"/>
            <ns1:ext cx="1871791" cy="1055341"/>
          </ns1:xfrm>
          <ns1:prstGeom prst="downArrowCallout">
            <ns1:avLst>
              <ns1:gd fmla="val 16192" name="adj1"/>
              <ns1:gd fmla="val 16893" name="adj2"/>
              <ns1:gd fmla="val 18295" name="adj3"/>
              <ns1:gd fmla="val 53281" name="adj4"/>
            </ns1:avLst>
          </ns1:prstGeom>
          <ns1:solidFill>
            <ns1:srgbClr val="ACB8CA"/>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Your company's existing leads</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100" u="none" cap="none" strike="noStrike">
                <ns1:solidFill>
                  <ns1:schemeClr val="lt1"/>
                </ns1:solidFill>
                <ns1:latin typeface="BIZ UDPGothic"/>
                <ns1:ea typeface="BIZ UDPGothic"/>
                <ns1:cs typeface="BIZ UDPGothic"/>
                <ns1:sym typeface="BIZ UDPGothic"/>
              </ns1:rPr>
              <ns1:t>(not subject to charges)</ns1:t>
            </ns1:r>
            <ns1:endParaRPr b="0" i="0" sz="1100" u="none" cap="none" strike="noStrike">
              <ns1:solidFill>
                <ns1:srgbClr val="000000"/>
              </ns1:solidFill>
              <ns1:latin typeface="BIZ UDPGothic"/>
              <ns1:ea typeface="BIZ UDPGothic"/>
              <ns1:cs typeface="BIZ UDPGothic"/>
              <ns1:sym typeface="BIZ UDPGothic"/>
            </ns1:endParaRPr>
          </ns1:p>
        </ns0:txBody>
      </ns0:sp>
      <ns0:grpSp>
        <ns0:nvGrpSpPr>
          <ns0:cNvPr id="676" name="Google Shape;676;p26"/>
          <ns0:cNvGrpSpPr/>
          <ns0:nvPr/>
        </ns0:nvGrpSpPr>
        <ns0:grpSpPr>
          <ns1:xfrm>
            <ns1:off x="5937863" y="1456396"/>
            <ns1:ext cx="5290340" cy="800332"/>
            <ns1:chOff x="4585550" y="2238894"/>
            <ns1:chExt cx="5594100" cy="702600"/>
          </ns1:xfrm>
        </ns0:grpSpPr>
        <ns0:sp>
          <ns0:nvSpPr>
            <ns0:cNvPr id="677" name="Google Shape;677;p26"/>
            <ns0:cNvSpPr/>
            <ns0:nvPr/>
          </ns0:nvSpPr>
          <ns0:spPr>
            <ns1:xfrm flipH="1" rot="10800000">
              <ns1:off x="4585550" y="2238894"/>
              <ns1:ext cx="5594100" cy="702600"/>
            </ns1:xfrm>
            <ns1:prstGeom prst="bentUpArrow">
              <ns1:avLst>
                <ns1:gd fmla="val 20567" name="adj1"/>
                <ns1:gd fmla="val 25000" name="adj2"/>
                <ns1:gd fmla="val 23462" name="adj3"/>
              </ns1:avLst>
            </ns1:prstGeom>
            <ns1:gradFill>
              <ns1:gsLst>
                <ns1:gs pos="0">
                  <ns1:srgbClr val="1744A9"/>
                </ns1:gs>
                <ns1:gs pos="96000">
                  <ns1:srgbClr val="0D255D"/>
                </ns1:gs>
                <ns1:gs pos="100000">
                  <ns1:srgbClr val="3F72E5"/>
                </ns1:gs>
              </ns1:gsLst>
              <ns1:lin ang="2700000" scaled="0"/>
            </ns1:gradFill>
            <ns1:ln>
              <ns1:noFill/>
            </ns1:ln>
          </ns0:spPr>
          <ns0:txBody>
            <ns1:bodyPr anchorCtr="0" anchor="ctr" bIns="91425" lIns="91425" spcFirstLastPara="1" rIns="91425" wrap="square" tIns="91425">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678" name="Google Shape;678;p26"/>
            <ns0:cNvSpPr/>
            <ns0:nvPr/>
          </ns0:nvSpPr>
          <ns0:spPr>
            <ns1:xfrm>
              <ns1:off x="4585550" y="2238894"/>
              <ns1:ext cx="190383" cy="702600"/>
            </ns1:xfrm>
            <ns1:prstGeom prst="rect">
              <ns1:avLst/>
            </ns1:prstGeom>
            <ns1:gradFill>
              <ns1:gsLst>
                <ns1:gs pos="0">
                  <ns1:srgbClr val="1744A9"/>
                </ns1:gs>
                <ns1:gs pos="96000">
                  <ns1:srgbClr val="0D255D"/>
                </ns1:gs>
                <ns1:gs pos="100000">
                  <ns1:srgbClr val="3F72E5"/>
                </ns1:gs>
              </ns1:gsLst>
              <ns1:lin ang="2700000" scaled="0"/>
            </ns1:gradFill>
            <ns1:ln>
              <ns1:noFill/>
            </ns1:ln>
          </ns0:spPr>
          <ns0:txBody>
            <ns1:bodyPr anchorCtr="0" anchor="ctr" bIns="91425" lIns="91425" spcFirstLastPara="1" rIns="91425" wrap="square" tIns="91425">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grpSp>
      <ns0:sp>
        <ns0:nvSpPr>
          <ns0:cNvPr id="679" name="Google Shape;679;p26"/>
          <ns0:cNvSpPr/>
          <ns0:nvPr/>
        </ns0:nvSpPr>
        <ns0:spPr>
          <ns1:xfrm>
            <ns1:off x="2270826" y="3524859"/>
            <ns1:ext cx="1203249" cy="660373"/>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On-demand</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distribution</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0" name="Google Shape;680;p26"/>
          <ns0:cNvSpPr/>
          <ns0:nvPr/>
        </ns0:nvSpPr>
        <ns0:spPr>
          <ns1:xfrm>
            <ns1:off x="2396490" y="5316051"/>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SEO article</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creation</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1" name="Google Shape;681;p26"/>
          <ns0:cNvSpPr/>
          <ns0:nvPr/>
        </ns0:nvSpPr>
        <ns0:spPr>
          <ns1:xfrm>
            <ns1:off x="4217723" y="5316051"/>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Full video</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provided/free</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2" name="Google Shape;682;p26"/>
          <ns0:cNvSpPr/>
          <ns0:nvPr/>
        </ns0:nvSpPr>
        <ns0:spPr>
          <ns1:xfrm>
            <ns1:off x="3660497" y="3522753"/>
            <ns1:ext cx="1103262" cy="660373"/>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Rebroadcast</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3" name="Google Shape;683;p26"/>
          <ns0:cNvSpPr/>
          <ns0:nvPr/>
        </ns0:nvSpPr>
        <ns0:spPr>
          <ns1:xfrm>
            <ns1:off x="7505609" y="3522752"/>
            <ns1:ext cx="2238965" cy="660373"/>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2-step</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webinar</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4" name="Google Shape;684;p26"/>
          <ns0:cNvSpPr/>
          <ns0:nvPr/>
        </ns0:nvSpPr>
        <ns0:spPr>
          <ns1:xfrm>
            <ns1:off x="312311" y="1192850"/>
            <ns1:ext cx="1569859" cy="93008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Exhibition</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Joint exhibition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85" name="Google Shape;685;p26"/>
          <ns0:cNvSpPr/>
          <ns0:nvPr/>
        </ns0:nvSpPr>
        <ns0:spPr>
          <ns1:xfrm>
            <ns1:off x="1877623" y="1328578"/>
            <ns1:ext cx="215459" cy="351805"/>
          </ns1:xfrm>
          <ns1:prstGeom prst="rightArrow">
            <ns1:avLst>
              <ns1:gd fmla="val 50000" name="adj1"/>
              <ns1:gd fmla="val 50000" name="adj2"/>
            </ns1:avLst>
          </ns1:prstGeom>
          <ns1:solidFill>
            <ns1:srgbClr val="0F2A68"/>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686" name="Google Shape;686;p26"/>
          <ns0:cNvSpPr/>
          <ns0:nvPr/>
        </ns0:nvSpPr>
        <ns0:spPr>
          <ns1:xfrm>
            <ns1:off x="191683" y="2248191"/>
            <ns1:ext cx="1685940" cy="94069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Presentation script and materials</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Creation outsourcing</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AI-powered presentation outsourcing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87" name="Google Shape;687;p26"/>
          <ns0:cNvSpPr/>
          <ns0:nvPr/>
        </ns0:nvSpPr>
        <ns0:spPr>
          <ns1:xfrm>
            <ns1:off x="8092394" y="5316050"/>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Summary</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Video production</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8" name="Google Shape;688;p26"/>
          <ns0:cNvSpPr/>
          <ns0:nvPr/>
        </ns0:nvSpPr>
        <ns0:spPr>
          <ns1:xfrm>
            <ns1:off x="6038956" y="5316050"/>
            <ns1:ext cx="1781543"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Full video</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Provision/secondary use</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9" name="Google Shape;689;p26"/>
          <ns0:cNvSpPr/>
          <ns0:nvPr/>
        </ns0:nvSpPr>
        <ns0:spPr>
          <ns1:xfrm>
            <ns1:off x="61802" y="982449"/>
            <ns1:ext cx="784832"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90" name="Google Shape;690;p26"/>
          <ns0:cNvSpPr txBox="1"/>
          <ns0:nvPr/>
        </ns0:nvSpPr>
        <ns0:spPr>
          <ns1:xfrm>
            <ns1:off x="54190" y="1047575"/>
            <ns1:ext cx="813494"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100" u="none" cap="none" strike="noStrike">
                <ns1:solidFill>
                  <ns1:srgbClr val="102F74"/>
                </ns1:solidFill>
                <ns1:latin typeface="BIZ UDPGothic"/>
                <ns1:ea typeface="BIZ UDPGothic"/>
                <ns1:cs typeface="BIZ UDPGothic"/>
                <ns1:sym typeface="BIZ UDPGothic"/>
              </ns1:rPr>
              <ns1:t>Limited slots</ns1:t>
            </ns1:r>
            <ns1:endParaRPr b="1" i="0" sz="11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100" u="none" cap="none" strike="noStrike">
                <ns1:solidFill>
                  <ns1:srgbClr val="102F74"/>
                </ns1:solidFill>
                <ns1:latin typeface="BIZ UDPGothic"/>
                <ns1:ea typeface="BIZ UDPGothic"/>
                <ns1:cs typeface="BIZ UDPGothic"/>
                <ns1:sym typeface="BIZ UDPGothic"/>
              </ns1:rPr>
              <ns1:t>First-come, first-served</ns1:t>
            </ns1:r>
            <ns1:endParaRPr b="0" i="0" sz="1050" u="none" cap="none" strike="noStrike">
              <ns1:solidFill>
                <ns1:srgbClr val="000000"/>
              </ns1:solidFill>
              <ns1:latin typeface="Arial"/>
              <ns1:ea typeface="Arial"/>
              <ns1:cs typeface="Arial"/>
              <ns1:sym typeface="Arial"/>
            </ns1:endParaRPr>
          </ns1:p>
        </ns0:txBody>
      </ns0:sp>
      <ns0:grpSp>
        <ns0:nvGrpSpPr>
          <ns0:cNvPr id="691" name="Google Shape;691;p26"/>
          <ns0:cNvGrpSpPr/>
          <ns0:nvPr/>
        </ns0:nvGrpSpPr>
        <ns0:grpSpPr>
          <ns1:xfrm>
            <ns1:off x="2022170" y="4901771"/>
            <ns1:ext cx="1060828" cy="581658"/>
            <ns1:chOff x="2022170" y="4553950"/>
            <ns1:chExt cx="1060828" cy="581658"/>
          </ns1:xfrm>
        </ns0:grpSpPr>
        <ns0:sp>
          <ns0:nvSpPr>
            <ns0:cNvPr id="692" name="Google Shape;692;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93" name="Google Shape;693;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Many companies</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Are utilized</ns1:t>
              </ns1:r>
              <ns1:endParaRPr b="0" i="0" sz="1000" u="none" cap="none" strike="noStrike">
                <ns1:solidFill>
                  <ns1:srgbClr val="000000"/>
                </ns1:solidFill>
                <ns1:latin typeface="Arial"/>
                <ns1:ea typeface="Arial"/>
                <ns1:cs typeface="Arial"/>
                <ns1:sym typeface="Arial"/>
              </ns1:endParaRPr>
            </ns1:p>
          </ns0:txBody>
        </ns0:sp>
      </ns0:grpSp>
      <ns0:sp>
        <ns0:nvSpPr>
          <ns0:cNvPr id="694" name="Google Shape;694;p26"/>
          <ns0:cNvSpPr/>
          <ns0:nvPr/>
        </ns0:nvSpPr>
        <ns0:spPr>
          <ns1:xfrm rot="5400000">
            <ns1:off x="3672137" y="4021766"/>
            <ns1:ext cx="608373" cy="944320"/>
          </ns1:xfrm>
          <ns1:prstGeom prst="rightArrow">
            <ns1:avLst>
              <ns1:gd fmla="val 50000" name="adj1"/>
              <ns1:gd fmla="val 44322" name="adj2"/>
            </ns1:avLst>
          </ns1:prstGeom>
          <ns1:solidFill>
            <ns1:srgbClr val="B6CEF8"/>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695" name="Google Shape;695;p26"/>
          <ns0:cNvGrpSpPr/>
          <ns0:nvPr/>
        </ns0:nvGrpSpPr>
        <ns0:grpSpPr>
          <ns1:xfrm>
            <ns1:off x="4565958" y="3749528"/>
            <ns1:ext cx="1060828" cy="581658"/>
            <ns1:chOff x="2022170" y="4553950"/>
            <ns1:chExt cx="1060828" cy="581658"/>
          </ns1:xfrm>
        </ns0:grpSpPr>
        <ns0:sp>
          <ns0:nvSpPr>
            <ns0:cNvPr id="696" name="Google Shape;696;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97" name="Google Shape;697;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Many companies</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Are utilized</ns1:t>
              </ns1:r>
              <ns1:endParaRPr b="0" i="0" sz="1000" u="none" cap="none" strike="noStrike">
                <ns1:solidFill>
                  <ns1:srgbClr val="000000"/>
                </ns1:solidFill>
                <ns1:latin typeface="Arial"/>
                <ns1:ea typeface="Arial"/>
                <ns1:cs typeface="Arial"/>
                <ns1:sym typeface="Arial"/>
              </ns1:endParaRPr>
            </ns1:p>
          </ns0:txBody>
        </ns0:sp>
      </ns0:grpSp>
      <ns0:grpSp>
        <ns0:nvGrpSpPr>
          <ns0:cNvPr id="698" name="Google Shape;698;p26"/>
          <ns0:cNvGrpSpPr/>
          <ns0:nvPr/>
        </ns0:nvGrpSpPr>
        <ns0:grpSpPr>
          <ns1:xfrm>
            <ns1:off x="6386683" y="3200094"/>
            <ns1:ext cx="1060828" cy="581658"/>
            <ns1:chOff x="2022170" y="4553950"/>
            <ns1:chExt cx="1060828" cy="581658"/>
          </ns1:xfrm>
        </ns0:grpSpPr>
        <ns0:sp>
          <ns0:nvSpPr>
            <ns0:cNvPr id="699" name="Google Shape;699;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00" name="Google Shape;700;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Many companies</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Are utilized</ns1:t>
              </ns1:r>
              <ns1:endParaRPr b="0" i="0" sz="1000" u="none" cap="none" strike="noStrike">
                <ns1:solidFill>
                  <ns1:srgbClr val="000000"/>
                </ns1:solidFill>
                <ns1:latin typeface="Arial"/>
                <ns1:ea typeface="Arial"/>
                <ns1:cs typeface="Arial"/>
                <ns1:sym typeface="Arial"/>
              </ns1:endParaRPr>
            </ns1:p>
          </ns0:txBody>
        </ns0:sp>
      </ns0:grpSp>
      <ns0:grpSp>
        <ns0:nvGrpSpPr>
          <ns0:cNvPr id="701" name="Google Shape;701;p26"/>
          <ns0:cNvGrpSpPr/>
          <ns0:nvPr/>
        </ns0:nvGrpSpPr>
        <ns0:grpSpPr>
          <ns1:xfrm>
            <ns1:off x="9137258" y="4928001"/>
            <ns1:ext cx="1060828" cy="581658"/>
            <ns1:chOff x="2022170" y="4553950"/>
            <ns1:chExt cx="1060828" cy="581658"/>
          </ns1:xfrm>
        </ns0:grpSpPr>
        <ns0:sp>
          <ns0:nvSpPr>
            <ns0:cNvPr id="702" name="Google Shape;702;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03" name="Google Shape;703;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Many companies</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Are utilized</ns1:t>
              </ns1:r>
              <ns1:endParaRPr b="0" i="0" sz="1000" u="none" cap="none" strike="noStrike">
                <ns1:solidFill>
                  <ns1:srgbClr val="000000"/>
                </ns1:solidFill>
                <ns1:latin typeface="Arial"/>
                <ns1:ea typeface="Arial"/>
                <ns1:cs typeface="Arial"/>
                <ns1:sym typeface="Arial"/>
              </ns1:endParaRPr>
            </ns1:p>
          </ns0:txBody>
        </ns0:sp>
      </ns0:grpSp>
      <ns0:grpSp>
        <ns0:nvGrpSpPr>
          <ns0:cNvPr id="704" name="Google Shape;704;p26"/>
          <ns0:cNvGrpSpPr/>
          <ns0:nvPr/>
        </ns0:nvGrpSpPr>
        <ns0:grpSpPr>
          <ns1:xfrm>
            <ns1:off x="9122594" y="2004888"/>
            <ns1:ext cx="1060828" cy="581658"/>
            <ns1:chOff x="9137965" y="3639607"/>
            <ns1:chExt cx="1060828" cy="581658"/>
          </ns1:xfrm>
        </ns0:grpSpPr>
        <ns0:sp>
          <ns0:nvSpPr>
            <ns0:cNvPr id="705" name="Google Shape;705;p26"/>
            <ns0:cNvSpPr/>
            <ns0:nvPr/>
          </ns0:nvSpPr>
          <ns0:spPr>
            <ns1:xfrm>
              <ns1:off x="9165674" y="3639607"/>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06" name="Google Shape;706;p26"/>
            <ns0:cNvSpPr txBox="1"/>
            <ns0:nvPr/>
          </ns0:nvSpPr>
          <ns0:spPr>
            <ns1:xfrm>
              <ns1:off x="9137965" y="3715013"/>
              <ns1:ext cx="1060828"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おすすめ</ns1:t>
              </ns1:r>
              <ns1:endParaRPr b="1" i="0" sz="105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New service</ns1:t>
              </ns1:r>
              <ns1:endParaRPr b="0" i="0" sz="1050" u="none" cap="none" strike="noStrike">
                <ns1:solidFill>
                  <ns1:srgbClr val="000000"/>
                </ns1:solidFill>
                <ns1:latin typeface="Arial"/>
                <ns1:ea typeface="Arial"/>
                <ns1:cs typeface="Arial"/>
                <ns1:sym typeface="Arial"/>
              </ns1:endParaRPr>
            </ns1:p>
          </ns0:txBody>
        </ns0:sp>
      </ns0:grpSp>
      <ns0:sp>
        <ns0:nvSpPr>
          <ns0:cNvPr id="707" name="Google Shape;707;p26"/>
          <ns0:cNvSpPr/>
          <ns0:nvPr/>
        </ns0:nvSpPr>
        <ns0:spPr>
          <ns1:xfrm>
            <ns1:off x="1862446" y="2545243"/>
            <ns1:ext cx="215459" cy="351805"/>
          </ns1:xfrm>
          <ns1:prstGeom prst="rightArrow">
            <ns1:avLst>
              <ns1:gd fmla="val 50000" name="adj1"/>
              <ns1:gd fmla="val 50000" name="adj2"/>
            </ns1:avLst>
          </ns1:prstGeom>
          <ns1:solidFill>
            <ns1:srgbClr val="0F2A68"/>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708" name="Google Shape;708;p26"/>
          <ns0:cNvGrpSpPr/>
          <ns0:nvPr/>
        </ns0:nvGrpSpPr>
        <ns0:grpSpPr>
          <ns1:xfrm>
            <ns1:off x="39882" y="3138171"/>
            <ns1:ext cx="1060828" cy="581658"/>
            <ns1:chOff x="9137965" y="3639607"/>
            <ns1:chExt cx="1060828" cy="581658"/>
          </ns1:xfrm>
        </ns0:grpSpPr>
        <ns0:sp>
          <ns0:nvSpPr>
            <ns0:cNvPr id="709" name="Google Shape;709;p26"/>
            <ns0:cNvSpPr/>
            <ns0:nvPr/>
          </ns0:nvSpPr>
          <ns0:spPr>
            <ns1:xfrm>
              <ns1:off x="9165674" y="3639607"/>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10" name="Google Shape;710;p26"/>
            <ns0:cNvSpPr txBox="1"/>
            <ns0:nvPr/>
          </ns0:nvSpPr>
          <ns0:spPr>
            <ns1:xfrm>
              <ns1:off x="9137965" y="3715013"/>
              <ns1:ext cx="1060828"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おすすめ</ns1:t>
              </ns1:r>
              <ns1:endParaRPr b="1" i="0" sz="105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New service</ns1:t>
              </ns1:r>
              <ns1:endParaRPr b="0" i="0" sz="1050" u="none" cap="none" strike="noStrike">
                <ns1:solidFill>
                  <ns1:srgbClr val="000000"/>
                </ns1:solidFill>
                <ns1:latin typeface="Arial"/>
                <ns1:ea typeface="Arial"/>
                <ns1:cs typeface="Arial"/>
                <ns1:sym typeface="Arial"/>
              </ns1:endParaRPr>
            </ns1:p>
          </ns0:txBody>
        </ns0:sp>
      </ns0:grpSp>
      <ns0:sp>
        <ns0:nvSpPr>
          <ns0:cNvPr id="711" name="Google Shape;711;p26"/>
          <ns0:cNvSpPr/>
          <ns0:nvPr/>
        </ns0:nvSpPr>
        <ns0:spPr>
          <ns1:xfrm>
            <ns1:off x="10268295" y="5316050"/>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SEO video creation</ns1:t>
            </ns1:r>
            <ns1:endParaRPr b="0" i="0" sz="1600" u="none" cap="none" strike="noStrike">
              <ns1:solidFill>
                <ns1:srgbClr val="000000"/>
              </ns1:solidFill>
              <ns1:latin typeface="BIZ UDPGothic"/>
              <ns1:ea typeface="BIZ UDPGothic"/>
              <ns1:cs typeface="BIZ UDPGothic"/>
              <ns1:sym typeface="BIZ UDPGothic"/>
            </ns1:endParaRPr>
          </ns1:p>
        </ns0:txBody>
      </ns0:sp>
      <ns0:grpSp>
        <ns0:nvGrpSpPr>
          <ns0:cNvPr id="712" name="Google Shape;712;p26"/>
          <ns0:cNvGrpSpPr/>
          <ns0:nvPr/>
        </ns0:nvGrpSpPr>
        <ns0:grpSpPr>
          <ns1:xfrm>
            <ns1:off x="10937874" y="4928001"/>
            <ns1:ext cx="1060828" cy="581658"/>
            <ns1:chOff x="9137965" y="3639607"/>
            <ns1:chExt cx="1060828" cy="581658"/>
          </ns1:xfrm>
        </ns0:grpSpPr>
        <ns0:sp>
          <ns0:nvSpPr>
            <ns0:cNvPr id="713" name="Google Shape;713;p26"/>
            <ns0:cNvSpPr/>
            <ns0:nvPr/>
          </ns0:nvSpPr>
          <ns0:spPr>
            <ns1:xfrm>
              <ns1:off x="9165674" y="3639607"/>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14" name="Google Shape;714;p26"/>
            <ns0:cNvSpPr txBox="1"/>
            <ns0:nvPr/>
          </ns0:nvSpPr>
          <ns0:spPr>
            <ns1:xfrm>
              <ns1:off x="9137965" y="3715013"/>
              <ns1:ext cx="1060828"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おすすめ</ns1:t>
              </ns1:r>
              <ns1:endParaRPr b="1" i="0" sz="105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New service</ns1:t>
              </ns1:r>
              <ns1:endParaRPr b="0" i="0" sz="1050" u="none" cap="none" strike="noStrike">
                <ns1:solidFill>
                  <ns1:srgbClr val="000000"/>
                </ns1:solidFill>
                <ns1:latin typeface="Arial"/>
                <ns1:ea typeface="Arial"/>
                <ns1:cs typeface="Arial"/>
                <ns1:sym typeface="Arial"/>
              </ns1:endParaRPr>
            </ns1:p>
          </ns0:txBody>
        </ns0:sp>
      </ns0:grpSp>
      <ns0:sp>
        <ns0:nvSpPr>
          <ns0:cNvPr id="715" name="Google Shape;715;p26"/>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716" name="Google Shape;716;p26"/>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7.xml><?xml version="1.0" encoding="utf-8"?>
<ns0:sld xmlns:ns0="http://schemas.openxmlformats.org/presentationml/2006/main" xmlns:ns1="http://schemas.openxmlformats.org/drawingml/2006/main">
  <ns0:cSld>
    <ns0:spTree>
      <ns0:nvGrpSpPr>
        <ns0:cNvPr id="721" name="Shape 721"/>
        <ns0:cNvGrpSpPr/>
        <ns0:nvPr/>
      </ns0:nvGrpSpPr>
      <ns0:grpSpPr>
        <ns1:xfrm>
          <ns1:off x="0" y="0"/>
          <ns1:ext cx="0" cy="0"/>
          <ns1:chOff x="0" y="0"/>
          <ns1:chExt cx="0" cy="0"/>
        </ns1:xfrm>
      </ns0:grpSpPr>
      <ns0:sp>
        <ns0:nvSpPr>
          <ns0:cNvPr id="722" name="Google Shape;722;p27"/>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Majisemi Club or visitor?</ns1:t>
            </ns1:r>
            <ns1:endParaRPr b="0" i="0" sz="1400" u="none" cap="none" strike="noStrike">
              <ns1:solidFill>
                <ns1:srgbClr val="000000"/>
              </ns1:solidFill>
              <ns1:latin typeface="Arial"/>
              <ns1:ea typeface="Arial"/>
              <ns1:cs typeface="Arial"/>
              <ns1:sym typeface="Arial"/>
            </ns1:endParaRPr>
          </ns1:p>
        </ns0:txBody>
      </ns0:sp>
      <ns0:sp>
        <ns0:nvSpPr>
          <ns0:cNvPr id="723" name="Google Shape;723;p27"/>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24" name="Google Shape;724;p27"/>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8.xml><?xml version="1.0" encoding="utf-8"?>
<ns0:sld xmlns:ns0="http://schemas.openxmlformats.org/presentationml/2006/main" xmlns:ns1="http://schemas.openxmlformats.org/drawingml/2006/main" xmlns:ns2="http://schemas.openxmlformats.org/officeDocument/2006/relationships">
  <ns0:cSld>
    <ns0:spTree>
      <ns0:nvGrpSpPr>
        <ns0:cNvPr id="728" name="Shape 728"/>
        <ns0:cNvGrpSpPr/>
        <ns0:nvPr/>
      </ns0:nvGrpSpPr>
      <ns0:grpSpPr>
        <ns1:xfrm>
          <ns1:off x="0" y="0"/>
          <ns1:ext cx="0" cy="0"/>
          <ns1:chOff x="0" y="0"/>
          <ns1:chExt cx="0" cy="0"/>
        </ns1:xfrm>
      </ns0:grpSpPr>
      <ns0:sp>
        <ns0:nvSpPr>
          <ns0:cNvPr id="729" name="Google Shape;729;p28"/>
          <ns0:cNvSpPr/>
          <ns0:nvPr/>
        </ns0:nvSpPr>
        <ns0:spPr>
          <ns1:xfrm>
            <ns1:off x="8136547" y="2551676"/>
            <ns1:ext cx="849300" cy="2732100"/>
          </ns1:xfrm>
          <ns1:prstGeom prst="downArrow">
            <ns1:avLst>
              <ns1:gd fmla="val 50000" name="adj1"/>
              <ns1:gd fmla="val 35720" name="adj2"/>
            </ns1:avLst>
          </ns1:prstGeom>
          <ns1:solidFill>
            <ns1:srgbClr val="FFD9E8"/>
          </ns1:solidFill>
          <ns1:ln>
            <ns1:noFill/>
          </ns1:ln>
        </ns0:spPr>
        <ns0:txBody>
          <ns1:bodyPr anchorCtr="0" anchor="ctr" bIns="41450" lIns="82900" spcFirstLastPara="1" rIns="82900" wrap="square" tIns="41450">
            <ns1:noAutofit/>
          </ns1:bodyPr>
          <ns1:lstStyle/>
          <ns1:p>
            <ns1:pPr indent="0" lvl="0" marL="0" marR="0" rtl="0" algn="ctr">
              <ns1:lnSpc>
                <ns1:spcPct val="100000"/>
              </ns1:lnSpc>
              <ns1:spcBef>
                <ns1:spcPts val="0"/>
              </ns1:spcBef>
              <ns1:spcAft>
                <ns1:spcPts val="0"/>
              </ns1:spcAft>
              <ns1:buClr>
                <ns1:srgbClr val="000000"/>
              </ns1:buClr>
              <ns1:buSzPts val="2175"/>
              <ns1:buFont typeface="Arial"/>
              <ns1:buNone/>
            </ns1:pPr>
            <ns1:r>
              <ns1:t/>
            </ns1:r>
            <ns1:endParaRPr b="0" i="0" sz="2175" u="none" cap="none" strike="noStrike">
              <ns1:solidFill>
                <ns1:schemeClr val="lt1"/>
              </ns1:solidFill>
              <ns1:latin typeface="Meiryo"/>
              <ns1:ea typeface="Meiryo"/>
              <ns1:cs typeface="Meiryo"/>
              <ns1:sym typeface="Meiryo"/>
            </ns1:endParaRPr>
          </ns1:p>
        </ns0:txBody>
      </ns0:sp>
      <ns0:sp>
        <ns0:nvSpPr>
          <ns0:cNvPr id="730" name="Google Shape;730;p28"/>
          <ns0:cNvSpPr/>
          <ns0:nvPr/>
        </ns0:nvSpPr>
        <ns0:spPr>
          <ns1:xfrm>
            <ns1:off x="2934760" y="2528595"/>
            <ns1:ext cx="849300" cy="2732100"/>
          </ns1:xfrm>
          <ns1:prstGeom prst="downArrow">
            <ns1:avLst>
              <ns1:gd fmla="val 50000" name="adj1"/>
              <ns1:gd fmla="val 36818" name="adj2"/>
            </ns1:avLst>
          </ns1:prstGeom>
          <ns1:solidFill>
            <ns1:srgbClr val="4F7CE6"/>
          </ns1:solidFill>
          <ns1:ln>
            <ns1:noFill/>
          </ns1:ln>
        </ns0:spPr>
        <ns0:txBody>
          <ns1:bodyPr anchorCtr="0" anchor="ctr" bIns="41450" lIns="82900" spcFirstLastPara="1" rIns="82900" wrap="square" tIns="41450">
            <ns1:noAutofit/>
          </ns1:bodyPr>
          <ns1:lstStyle/>
          <ns1:p>
            <ns1:pPr indent="0" lvl="0" marL="0" marR="0" rtl="0" algn="ctr">
              <ns1:lnSpc>
                <ns1:spcPct val="100000"/>
              </ns1:lnSpc>
              <ns1:spcBef>
                <ns1:spcPts val="0"/>
              </ns1:spcBef>
              <ns1:spcAft>
                <ns1:spcPts val="0"/>
              </ns1:spcAft>
              <ns1:buClr>
                <ns1:srgbClr val="000000"/>
              </ns1:buClr>
              <ns1:buSzPts val="2175"/>
              <ns1:buFont typeface="Arial"/>
              <ns1:buNone/>
            </ns1:pPr>
            <ns1:r>
              <ns1:t/>
            </ns1:r>
            <ns1:endParaRPr b="0" i="0" sz="2175" u="none" cap="none" strike="noStrike">
              <ns1:solidFill>
                <ns1:schemeClr val="lt1"/>
              </ns1:solidFill>
              <ns1:latin typeface="Meiryo"/>
              <ns1:ea typeface="Meiryo"/>
              <ns1:cs typeface="Meiryo"/>
              <ns1:sym typeface="Meiryo"/>
            </ns1:endParaRPr>
          </ns1:p>
        </ns0:txBody>
      </ns0:sp>
      <ns0:sp>
        <ns0:nvSpPr>
          <ns0:cNvPr id="731" name="Google Shape;731;p28"/>
          <ns0:cNvSpPr/>
          <ns0:nvPr/>
        </ns0:nvSpPr>
        <ns0:spPr>
          <ns1:xfrm>
            <ns1:off x="12028964" y="-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732" name="Google Shape;732;p28"/>
          <ns0:cNvCxnSpPr/>
          <ns0:nvPr/>
        </ns0:nvCxnSpPr>
        <ns0:spPr>
          <ns1:xfrm>
            <ns1:off x="6713" y="80032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733" name="Google Shape;733;p28"/>
          <ns0:cNvSpPr txBox="1"/>
          <ns0:nvPr/>
        </ns0:nvSpPr>
        <ns0:spPr>
          <ns1:xfrm>
            <ns1:off x="289256" y="14513"/>
            <ns1:ext cx="107130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プランの比較</ns1:t>
            </ns1:r>
            <ns1:endParaRPr b="0" i="0" sz="3600" u="none" cap="none" strike="noStrike">
              <ns1:solidFill>
                <ns1:schemeClr val="accent4"/>
              </ns1:solidFill>
              <ns1:latin typeface="BIZ UDPGothic"/>
              <ns1:ea typeface="BIZ UDPGothic"/>
              <ns1:cs typeface="BIZ UDPGothic"/>
              <ns1:sym typeface="BIZ UDPGothic"/>
            </ns1:endParaRPr>
          </ns1:p>
        </ns0:txBody>
      </ns0:sp>
      <ns0:sp>
        <ns0:nvSpPr>
          <ns0:cNvPr id="734" name="Google Shape;734;p28"/>
          <ns0:cNvSpPr txBox="1"/>
          <ns0:nvPr/>
        </ns0:nvSpPr>
        <ns0:spPr>
          <ns1:xfrm>
            <ns1:off x="10246459" y="259283"/>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Arial"/>
                <ns1:ea typeface="Arial"/>
                <ns1:cs typeface="Arial"/>
                <ns1:sym typeface="Arial"/>
              </ns1:rPr>
              <ns1:t>Pricing </ns1:t>
            </ns1:r>
            <ns1:r>
              <ns1:rPr b="0" i="0" lang="ja-JP" sz="1200" u="none" cap="none" strike="noStrike">
                <ns1:solidFill>
                  <ns1:schemeClr val="accent4"/>
                </ns1:solidFill>
                <ns1:latin typeface="Arial"/>
                <ns1:ea typeface="Arial"/>
                <ns1:cs typeface="Arial"/>
                <ns1:sym typeface="Arial"/>
              </ns1:rPr>
              <ns1:t>Plans</ns1:t>
            </ns1:r>
            <ns1:endParaRPr b="0" i="0" sz="1400" u="none" cap="none" strike="noStrike">
              <ns1:solidFill>
                <ns1:srgbClr val="000000"/>
              </ns1:solidFill>
              <ns1:latin typeface="Arial"/>
              <ns1:ea typeface="Arial"/>
              <ns1:cs typeface="Arial"/>
              <ns1:sym typeface="Arial"/>
            </ns1:endParaRPr>
          </ns1:p>
        </ns0:txBody>
      </ns0:sp>
      <ns0:graphicFrame>
        <ns0:nvGraphicFramePr>
          <ns0:cNvPr id="735" name="Google Shape;735;p28"/>
          <ns0:cNvGraphicFramePr/>
          <ns0:nvPr/>
        </ns0:nvGraphicFramePr>
        <ns0:xfrm>
          <ns1:off x="947757" y="5283807"/>
          <ns1:ext cx="3000000" cy="3000000"/>
        </ns0:xfrm>
        <ns1:graphic>
          <ns1:graphicData uri="http://schemas.openxmlformats.org/drawingml/2006/table">
            <ns1:tbl>
              <ns1:tblPr bandRow="1" firstRow="1">
                <ns1:noFill/>
                <ns1:tableStyleId>{DE458228-4A23-4751-AD18-C8A8BBD7AB6F}</ns1:tableStyleId>
              </ns1:tblPr>
              <ns1:tblGrid>
                <ns1:gridCol w="4823400"/>
              </ns1:tblGrid>
              <ns1:tr h="335250">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Billing</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r>
              <ns1:tr h="767125">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30 people × 14,500 JPY</ns1:t>
                      </ns1:r>
                      <ns1:endParaRPr sz="1400" u="none" cap="none" strike="noStrike">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 435,000 JPY (</ns1:t>
                      </ns1:r>
                      <ns1:r>
                        <ns1:rPr lang="ja-JP" sz="800" u="none" cap="none" strike="noStrike">
                          <ns1:solidFill>
                            <ns1:schemeClr val="accent4"/>
                          </ns1:solidFill>
                          <ns1:latin typeface="BIZ UDPGothic"/>
                          <ns1:ea typeface="BIZ UDPGothic"/>
                          <ns1:cs typeface="BIZ UDPGothic"/>
                          <ns1:sym typeface="BIZ UDPGothic"/>
                        </ns1:rPr>
                        <ns1:t>excluding tax)</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aphicFrame>
        <ns0:nvGraphicFramePr>
          <ns0:cNvPr id="736" name="Google Shape;736;p28"/>
          <ns0:cNvGraphicFramePr/>
          <ns0:nvPr/>
        </ns0:nvGraphicFramePr>
        <ns0:xfrm>
          <ns1:off x="6178870" y="5283806"/>
          <ns1:ext cx="3000000" cy="3000000"/>
        </ns0:xfrm>
        <ns1:graphic>
          <ns1:graphicData uri="http://schemas.openxmlformats.org/drawingml/2006/table">
            <ns1:tbl>
              <ns1:tblPr bandRow="1" firstRow="1">
                <ns1:noFill/>
                <ns1:tableStyleId>{DE458228-4A23-4751-AD18-C8A8BBD7AB6F}</ns1:tableStyleId>
              </ns1:tblPr>
              <ns1:tblGrid>
                <ns1:gridCol w="4823400"/>
              </ns1:tblGrid>
              <ns1:tr h="324225">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Billing</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r>
              <ns1:tr h="778125">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10 people × 12,000 JPY</ns1:t>
                      </ns1:r>
                      <ns1:endParaRPr sz="14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 120,000 JPY (</ns1:t>
                      </ns1:r>
                      <ns1:r>
                        <ns1:rPr lang="ja-JP" sz="800" u="none" cap="none" strike="noStrike">
                          <ns1:solidFill>
                            <ns1:schemeClr val="accent4"/>
                          </ns1:solidFill>
                          <ns1:latin typeface="BIZ UDPGothic"/>
                          <ns1:ea typeface="BIZ UDPGothic"/>
                          <ns1:cs typeface="BIZ UDPGothic"/>
                          <ns1:sym typeface="BIZ UDPGothic"/>
                        </ns1:rPr>
                        <ns1:t>excluding tax)</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aphicFrame>
        <ns0:nvGraphicFramePr>
          <ns0:cNvPr id="737" name="Google Shape;737;p28"/>
          <ns0:cNvGraphicFramePr/>
          <ns0:nvPr/>
        </ns0:nvGraphicFramePr>
        <ns0:xfrm>
          <ns1:off x="947757" y="1190538"/>
          <ns1:ext cx="3000000" cy="3000000"/>
        </ns0:xfrm>
        <ns1:graphic>
          <ns1:graphicData uri="http://schemas.openxmlformats.org/drawingml/2006/table">
            <ns1:tbl>
              <ns1:tblPr bandRow="1" firstRow="1">
                <ns1:noFill/>
                <ns1:tableStyleId>{DE458228-4A23-4751-AD18-C8A8BBD7AB6F}</ns1:tableStyleId>
              </ns1:tblPr>
              <ns1:tblGrid>
                <ns1:gridCol w="4823400"/>
              </ns1:tblGrid>
              <ns1:tr h="335250">
                <ns1:tc>
                  <ns1:txBody>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lang="ja-JP" sz="2400" u="none" cap="none" strike="noStrike">
                          <ns1:latin typeface="BIZ UDPGothic"/>
                          <ns1:ea typeface="BIZ UDPGothic"/>
                          <ns1:cs typeface="BIZ UDPGothic"/>
                          <ns1:sym typeface="BIZ UDPGothic"/>
                        </ns1:rPr>
                        <ns1:t>ビジター</ns1:t>
                      </ns1:r>
                      <ns1:endParaRPr sz="2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r>
              <ns1:tr h="76712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Seminar hosting</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Attendance record: 30 people</ns1:t>
                      </ns1:r>
                      <ns1:endParaRPr sz="18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aphicFrame>
        <ns0:nvGraphicFramePr>
          <ns0:cNvPr id="738" name="Google Shape;738;p28"/>
          <ns0:cNvGraphicFramePr/>
          <ns0:nvPr/>
        </ns0:nvGraphicFramePr>
        <ns0:xfrm>
          <ns1:off x="6178870" y="1190538"/>
          <ns1:ext cx="3000000" cy="3000000"/>
        </ns0:xfrm>
        <ns1:graphic>
          <ns1:graphicData uri="http://schemas.openxmlformats.org/drawingml/2006/table">
            <ns1:tbl>
              <ns1:tblPr bandRow="1" firstRow="1">
                <ns1:noFill/>
                <ns1:tableStyleId>{DE458228-4A23-4751-AD18-C8A8BBD7AB6F}</ns1:tableStyleId>
              </ns1:tblPr>
              <ns1:tblGrid>
                <ns1:gridCol w="4823400"/>
              </ns1:tblGrid>
              <ns1:tr h="335250">
                <ns1:tc>
                  <ns1:txBody>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lang="ja-JP" sz="2400" u="none" cap="none" strike="noStrike">
                          <ns1:solidFill>
                            <ns1:schemeClr val="lt1"/>
                          </ns1:solidFill>
                          <ns1:latin typeface="BIZ UDPGothic"/>
                          <ns1:ea typeface="BIZ UDPGothic"/>
                          <ns1:cs typeface="BIZ UDPGothic"/>
                          <ns1:sym typeface="BIZ UDPGothic"/>
                        </ns1:rPr>
                        <ns1:t>Majisemi Club</ns1:t>
                      </ns1:r>
                      <ns1:endParaRPr sz="2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r>
              <ns1:tr h="76712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Seminar hosting</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Attendance record: 30 people</ns1:t>
                      </ns1:r>
                      <ns1:endParaRPr sz="18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pSp>
        <ns0:nvGrpSpPr>
          <ns0:cNvPr id="739" name="Google Shape;739;p28"/>
          <ns0:cNvGrpSpPr/>
          <ns0:nvPr/>
        </ns0:nvGrpSpPr>
        <ns0:grpSpPr>
          <ns1:xfrm>
            <ns1:off x="6178870" y="2621903"/>
            <ns1:ext cx="1984200" cy="1102500"/>
            <ns1:chOff x="6389518" y="2457155"/>
            <ns1:chExt cx="1984200" cy="1102500"/>
          </ns1:xfrm>
        </ns0:grpSpPr>
        <ns0:sp>
          <ns0:nvSpPr>
            <ns0:cNvPr id="740" name="Google Shape;740;p28"/>
            <ns0:cNvSpPr/>
            <ns0:nvPr/>
          </ns0:nvSpPr>
          <ns0:spPr>
            <ns1:xfrm>
              <ns1:off x="6389518" y="2457155"/>
              <ns1:ext cx="1984200" cy="1102500"/>
            </ns1:xfrm>
            <ns1:prstGeom prst="roundRect">
              <ns1:avLst>
                <ns1:gd fmla="val 6510" name="adj"/>
              </ns1:avLst>
            </ns1:prstGeom>
            <ns1:solidFill>
              <ns1:schemeClr val="lt1"/>
            </ns1:solidFill>
            <ns1:ln cap="flat" cmpd="sng" w="9525">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741" name="Google Shape;741;p28"/>
            <ns0:cNvGrpSpPr/>
            <ns0:nvPr/>
          </ns0:nvGrpSpPr>
          <ns0:grpSpPr>
            <ns1:xfrm>
              <ns1:off x="6417513" y="2653310"/>
              <ns1:ext cx="1056232" cy="722312"/>
              <ns1:chOff x="-104243" y="1901019"/>
              <ns1:chExt cx="3699588" cy="2529991"/>
            </ns1:xfrm>
          </ns0:grpSpPr>
          <ns0:pic>
            <ns0:nvPicPr>
              <ns0:cNvPr descr="人の集団 単色塗りつぶし" id="742" name="Google Shape;742;p28"/>
              <ns0:cNvPicPr preferRelativeResize="0"/>
              <ns0:nvPr/>
            </ns0:nvPicPr>
            <ns0:blipFill rotWithShape="1">
              <ns1:blip ns2:embed="rId3">
                <ns1:alphaModFix/>
              </ns1:blip>
              <ns1:srcRect b="64845" l="0" r="0" t="0"/>
              <ns1:stretch/>
            </ns0:blipFill>
            <ns0:spPr>
              <ns1:xfrm>
                <ns1:off x="-104243" y="1901019"/>
                <ns1:ext cx="3699588" cy="1300523"/>
              </ns1:xfrm>
              <ns1:prstGeom prst="rect">
                <ns1:avLst/>
              </ns1:prstGeom>
              <ns1:noFill/>
              <ns1:ln>
                <ns1:noFill/>
              </ns1:ln>
            </ns0:spPr>
          </ns0:pic>
          <ns0:pic>
            <ns0:nvPicPr>
              <ns0:cNvPr descr="人の集団 単色塗りつぶし" id="743" name="Google Shape;743;p28"/>
              <ns0:cNvPicPr preferRelativeResize="0"/>
              <ns0:nvPr/>
            </ns0:nvPicPr>
            <ns0:blipFill rotWithShape="1">
              <ns1:blip ns2:embed="rId3">
                <ns1:alphaModFix/>
              </ns1:blip>
              <ns1:srcRect b="0" l="0" r="0" t="64971"/>
              <ns1:stretch/>
            </ns0:blipFill>
            <ns0:spPr>
              <ns1:xfrm>
                <ns1:off x="-104243" y="3135086"/>
                <ns1:ext cx="3699588" cy="1295924"/>
              </ns1:xfrm>
              <ns1:prstGeom prst="rect">
                <ns1:avLst/>
              </ns1:prstGeom>
              <ns1:noFill/>
              <ns1:ln>
                <ns1:noFill/>
              </ns1:ln>
            </ns0:spPr>
          </ns0:pic>
        </ns0:grpSp>
        <ns0:sp>
          <ns0:nvSpPr>
            <ns0:cNvPr id="744" name="Google Shape;744;p28"/>
            <ns0:cNvSpPr txBox="1"/>
            <ns0:nvPr/>
          </ns0:nvSpPr>
          <ns0:spPr>
            <ns1:xfrm>
              <ns1:off x="7392796" y="2704414"/>
              <ns1:ext cx="8772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Attendance slots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10 people</ns1:t>
              </ns1:r>
              <ns1:endParaRPr b="0" i="0" sz="1400" u="none" cap="none" strike="noStrike">
                <ns1:solidFill>
                  <ns1:srgbClr val="000000"/>
                </ns1:solidFill>
                <ns1:latin typeface="BIZ UDPGothic"/>
                <ns1:ea typeface="BIZ UDPGothic"/>
                <ns1:cs typeface="BIZ UDPGothic"/>
                <ns1:sym typeface="BIZ UDPGothic"/>
              </ns1:endParaRPr>
            </ns1:p>
          </ns0:txBody>
        </ns0:sp>
      </ns0:grpSp>
      <ns0:sp>
        <ns0:nvSpPr>
          <ns0:cNvPr id="745" name="Google Shape;745;p28"/>
          <ns0:cNvSpPr/>
          <ns0:nvPr/>
        </ns0:nvSpPr>
        <ns0:spPr>
          <ns1:xfrm flipH="1">
            <ns1:off x="8451980" y="2619274"/>
            <ns1:ext cx="2550300" cy="1102500"/>
          </ns1:xfrm>
          <ns1:prstGeom prst="homePlate">
            <ns1:avLst>
              <ns1:gd fmla="val 57470"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(Monthly fee)</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10 additional people per month</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10 people × @12,000 JPY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746" name="Google Shape;746;p28"/>
          <ns0:cNvSpPr/>
          <ns0:nvPr/>
        </ns0:nvSpPr>
        <ns0:spPr>
          <ns1:xfrm flipH="1">
            <ns1:off x="8451979" y="3844323"/>
            <ns1:ext cx="2550300" cy="1102500"/>
          </ns1:xfrm>
          <ns1:prstGeom prst="homePlate">
            <ns1:avLst>
              <ns1:gd fmla="val 57470"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Use the 20 free slots benefit</ns1:t>
            </ns1:r>
            <ns1:endParaRPr b="0" i="0" sz="1400" u="none" cap="none" strike="noStrike">
              <ns1:solidFill>
                <ns1:schemeClr val="lt1"/>
              </ns1:solidFill>
              <ns1:latin typeface="BIZ UDPGothic"/>
              <ns1:ea typeface="BIZ UDPGothic"/>
              <ns1:cs typeface="BIZ UDPGothic"/>
              <ns1:sym typeface="BIZ UDPGothic"/>
            </ns1:endParaRPr>
          </ns1:p>
        </ns0:txBody>
      </ns0:sp>
      <ns0:grpSp>
        <ns0:nvGrpSpPr>
          <ns0:cNvPr id="747" name="Google Shape;747;p28"/>
          <ns0:cNvGrpSpPr/>
          <ns0:nvPr/>
        </ns0:nvGrpSpPr>
        <ns0:grpSpPr>
          <ns1:xfrm>
            <ns1:off x="6178870" y="3826207"/>
            <ns1:ext cx="1984200" cy="1102500"/>
            <ns1:chOff x="6394662" y="4031484"/>
            <ns1:chExt cx="1984200" cy="1102500"/>
          </ns1:xfrm>
        </ns0:grpSpPr>
        <ns0:grpSp>
          <ns0:nvGrpSpPr>
            <ns0:cNvPr id="748" name="Google Shape;748;p28"/>
            <ns0:cNvGrpSpPr/>
            <ns0:nvPr/>
          </ns0:nvGrpSpPr>
          <ns0:grpSpPr>
            <ns1:xfrm>
              <ns1:off x="6394662" y="4031484"/>
              <ns1:ext cx="1984200" cy="1102500"/>
              <ns1:chOff x="6389518" y="2457155"/>
              <ns1:chExt cx="1984200" cy="1102500"/>
            </ns1:xfrm>
          </ns0:grpSpPr>
          <ns0:sp>
            <ns0:nvSpPr>
              <ns0:cNvPr id="749" name="Google Shape;749;p28"/>
              <ns0:cNvSpPr/>
              <ns0:nvPr/>
            </ns0:nvSpPr>
            <ns0:spPr>
              <ns1:xfrm>
                <ns1:off x="6389518" y="2457155"/>
                <ns1:ext cx="1984200" cy="1102500"/>
              </ns1:xfrm>
              <ns1:prstGeom prst="roundRect">
                <ns1:avLst>
                  <ns1:gd fmla="val 6510" name="adj"/>
                </ns1:avLst>
              </ns1:prstGeom>
              <ns1:solidFill>
                <ns1:schemeClr val="lt1"/>
              </ns1:solidFill>
              <ns1:ln cap="flat" cmpd="sng" w="9525">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750" name="Google Shape;750;p28"/>
              <ns0:cNvSpPr txBox="1"/>
              <ns0:nvPr/>
            </ns0:nvSpPr>
            <ns0:spPr>
              <ns1:xfrm>
                <ns1:off x="7392796" y="2704414"/>
                <ns1:ext cx="8772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Attendance slots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20 people</ns1:t>
                </ns1:r>
                <ns1:endParaRPr b="0" i="0" sz="1800" u="none" cap="none" strike="noStrike">
                  <ns1:solidFill>
                    <ns1:schemeClr val="accent4"/>
                  </ns1:solidFill>
                  <ns1:latin typeface="BIZ UDPGothic"/>
                  <ns1:ea typeface="BIZ UDPGothic"/>
                  <ns1:cs typeface="BIZ UDPGothic"/>
                  <ns1:sym typeface="BIZ UDPGothic"/>
                </ns1:endParaRPr>
              </ns1:p>
            </ns0:txBody>
          </ns0:sp>
        </ns0:grpSp>
        <ns0:grpSp>
          <ns0:nvGrpSpPr>
            <ns0:cNvPr id="751" name="Google Shape;751;p28"/>
            <ns0:cNvGrpSpPr/>
            <ns0:nvPr/>
          </ns0:nvGrpSpPr>
          <ns0:grpSpPr>
            <ns1:xfrm>
              <ns1:off x="6402639" y="4075169"/>
              <ns1:ext cx="760987" cy="525607"/>
              <ns1:chOff x="4968009" y="2875618"/>
              <ns1:chExt cx="760987" cy="525607"/>
            </ns1:xfrm>
          </ns0:grpSpPr>
          <ns0:pic>
            <ns0:nvPicPr>
              <ns0:cNvPr descr="人の集団 単色塗りつぶし" id="752" name="Google Shape;752;p28"/>
              <ns0:cNvPicPr preferRelativeResize="0"/>
              <ns0:nvPr/>
            </ns0:nvPicPr>
            <ns0:blipFill rotWithShape="1">
              <ns1:blip ns2:embed="rId3">
                <ns1:alphaModFix/>
              </ns1:blip>
              <ns1:srcRect b="64845" l="0" r="0" t="0"/>
              <ns1:stretch/>
            </ns0:blipFill>
            <ns0:spPr>
              <ns1:xfrm>
                <ns1:off x="4968009" y="2875618"/>
                <ns1:ext cx="760987" cy="267511"/>
              </ns1:xfrm>
              <ns1:prstGeom prst="rect">
                <ns1:avLst/>
              </ns1:prstGeom>
              <ns1:noFill/>
              <ns1:ln>
                <ns1:noFill/>
              </ns1:ln>
            </ns0:spPr>
          </ns0:pic>
          <ns0:pic>
            <ns0:nvPicPr>
              <ns0:cNvPr descr="人の集団 単色塗りつぶし" id="753" name="Google Shape;753;p28"/>
              <ns0:cNvPicPr preferRelativeResize="0"/>
              <ns0:nvPr/>
            </ns0:nvPicPr>
            <ns0:blipFill rotWithShape="1">
              <ns1:blip ns2:embed="rId3">
                <ns1:alphaModFix/>
              </ns1:blip>
              <ns1:srcRect b="0" l="0" r="0" t="64971"/>
              <ns1:stretch/>
            </ns0:blipFill>
            <ns0:spPr>
              <ns1:xfrm>
                <ns1:off x="4968009" y="3134660"/>
                <ns1:ext cx="760987" cy="266565"/>
              </ns1:xfrm>
              <ns1:prstGeom prst="rect">
                <ns1:avLst/>
              </ns1:prstGeom>
              <ns1:noFill/>
              <ns1:ln>
                <ns1:noFill/>
              </ns1:ln>
            </ns0:spPr>
          </ns0:pic>
        </ns0:grpSp>
        <ns0:grpSp>
          <ns0:nvGrpSpPr>
            <ns0:cNvPr id="754" name="Google Shape;754;p28"/>
            <ns0:cNvGrpSpPr/>
            <ns0:nvPr/>
          </ns0:nvGrpSpPr>
          <ns0:grpSpPr>
            <ns1:xfrm>
              <ns1:off x="6676767" y="4558766"/>
              <ns1:ext cx="760987" cy="525607"/>
              <ns1:chOff x="4968009" y="2875618"/>
              <ns1:chExt cx="760987" cy="525607"/>
            </ns1:xfrm>
          </ns0:grpSpPr>
          <ns0:pic>
            <ns0:nvPicPr>
              <ns0:cNvPr descr="人の集団 単色塗りつぶし" id="755" name="Google Shape;755;p28"/>
              <ns0:cNvPicPr preferRelativeResize="0"/>
              <ns0:nvPr/>
            </ns0:nvPicPr>
            <ns0:blipFill rotWithShape="1">
              <ns1:blip ns2:embed="rId3">
                <ns1:alphaModFix/>
              </ns1:blip>
              <ns1:srcRect b="64845" l="0" r="0" t="0"/>
              <ns1:stretch/>
            </ns0:blipFill>
            <ns0:spPr>
              <ns1:xfrm>
                <ns1:off x="4968009" y="2875618"/>
                <ns1:ext cx="760987" cy="267511"/>
              </ns1:xfrm>
              <ns1:prstGeom prst="rect">
                <ns1:avLst/>
              </ns1:prstGeom>
              <ns1:noFill/>
              <ns1:ln>
                <ns1:noFill/>
              </ns1:ln>
            </ns0:spPr>
          </ns0:pic>
          <ns0:pic>
            <ns0:nvPicPr>
              <ns0:cNvPr descr="人の集団 単色塗りつぶし" id="756" name="Google Shape;756;p28"/>
              <ns0:cNvPicPr preferRelativeResize="0"/>
              <ns0:nvPr/>
            </ns0:nvPicPr>
            <ns0:blipFill rotWithShape="1">
              <ns1:blip ns2:embed="rId3">
                <ns1:alphaModFix/>
              </ns1:blip>
              <ns1:srcRect b="0" l="0" r="0" t="64971"/>
              <ns1:stretch/>
            </ns0:blipFill>
            <ns0:spPr>
              <ns1:xfrm>
                <ns1:off x="4968009" y="3134660"/>
                <ns1:ext cx="760987" cy="266565"/>
              </ns1:xfrm>
              <ns1:prstGeom prst="rect">
                <ns1:avLst/>
              </ns1:prstGeom>
              <ns1:noFill/>
              <ns1:ln>
                <ns1:noFill/>
              </ns1:ln>
            </ns0:spPr>
          </ns0:pic>
        </ns0:grpSp>
      </ns0:grpSp>
      <ns0:sp>
        <ns0:nvSpPr>
          <ns0:cNvPr id="757" name="Google Shape;757;p28"/>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lang="ja-JP"/>
              <ns1:t>‹#›</ns1:t>
            </ns1:fld>
            <ns1:endParaRPr/>
          </ns1:p>
        </ns0:txBody>
      </ns0:sp>
    </ns0:spTree>
  </ns0:cSld>
  <ns0:clrMapOvr>
    <ns1:masterClrMapping/>
  </ns0:clrMapOvr>
</ns0:sld>
</file>

<file path=ppt/slides/slide29.xml><?xml version="1.0" encoding="utf-8"?>
<ns0:sld xmlns:ns0="http://schemas.openxmlformats.org/presentationml/2006/main" xmlns:ns1="http://schemas.openxmlformats.org/drawingml/2006/main">
  <ns0:cSld>
    <ns0:spTree>
      <ns0:nvGrpSpPr>
        <ns0:cNvPr id="761" name="Shape 761"/>
        <ns0:cNvGrpSpPr/>
        <ns0:nvPr/>
      </ns0:nvGrpSpPr>
      <ns0:grpSpPr>
        <ns1:xfrm>
          <ns1:off x="0" y="0"/>
          <ns1:ext cx="0" cy="0"/>
          <ns1:chOff x="0" y="0"/>
          <ns1:chExt cx="0" cy="0"/>
        </ns1:xfrm>
      </ns0:grpSpPr>
      <ns0:cxnSp>
        <ns0:nvCxnSpPr>
          <ns0:cNvPr id="762" name="Google Shape;762;p29"/>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763" name="Google Shape;763;p29"/>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764" name="Google Shape;764;p29"/>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765" name="Google Shape;765;p29"/>
          <ns0:cNvSpPr txBox="1"/>
          <ns0:nvPr/>
        </ns0:nvSpPr>
        <ns0:spPr>
          <ns1:xfrm>
            <ns1:off x="292431" y="6893"/>
            <ns1:ext cx="107130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Majisemi Club initial </ns1:t>
            </ns1:r>
            <ns1:r>
              <ns1:rPr b="1" i="0" lang="ja-JP" sz="3600" u="none" cap="none" strike="noStrike">
                <ns1:solidFill>
                  <ns1:srgbClr val="ED7D31"/>
                </ns1:solidFill>
                <ns1:latin typeface="BIZ UDPGothic"/>
                <ns1:ea typeface="BIZ UDPGothic"/>
                <ns1:cs typeface="BIZ UDPGothic"/>
                <ns1:sym typeface="BIZ UDPGothic"/>
              </ns1:rPr>
              <ns1:t>20 free slots benefit</ns1:t>
            </ns1:r>
            <ns1:endParaRPr b="1" i="0" sz="3600" u="none" cap="none" strike="noStrike">
              <ns1:solidFill>
                <ns1:srgbClr val="ED7D31"/>
              </ns1:solidFill>
              <ns1:latin typeface="BIZ UDPGothic"/>
              <ns1:ea typeface="BIZ UDPGothic"/>
              <ns1:cs typeface="BIZ UDPGothic"/>
              <ns1:sym typeface="BIZ UDPGothic"/>
            </ns1:endParaRPr>
          </ns1:p>
        </ns0:txBody>
      </ns0:sp>
      <ns0:sp>
        <ns0:nvSpPr>
          <ns0:cNvPr id="766" name="Google Shape;766;p29"/>
          <ns0:cNvSpPr txBox="1"/>
          <ns0:nvPr/>
        </ns0:nvSpPr>
        <ns0:spPr>
          <ns1:xfrm>
            <ns1:off x="10249634" y="251663"/>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Arial"/>
                <ns1:ea typeface="Arial"/>
                <ns1:cs typeface="Arial"/>
                <ns1:sym typeface="Arial"/>
              </ns1:rPr>
              <ns1:t>Campaign</ns1:t>
            </ns1:r>
            <ns1:endParaRPr b="0" i="0" sz="1400" u="none" cap="none" strike="noStrike">
              <ns1:solidFill>
                <ns1:srgbClr val="000000"/>
              </ns1:solidFill>
              <ns1:latin typeface="Arial"/>
              <ns1:ea typeface="Arial"/>
              <ns1:cs typeface="Arial"/>
              <ns1:sym typeface="Arial"/>
            </ns1:endParaRPr>
          </ns1:p>
        </ns0:txBody>
      </ns0:sp>
      <ns0:graphicFrame>
        <ns0:nvGraphicFramePr>
          <ns0:cNvPr id="767" name="Google Shape;767;p29"/>
          <ns0:cNvGraphicFramePr/>
          <ns0:nvPr/>
        </ns0:nvGraphicFramePr>
        <ns0:xfrm>
          <ns1:off x="530537" y="2758676"/>
          <ns1:ext cx="3000000" cy="3000000"/>
        </ns0:xfrm>
        <ns1:graphic>
          <ns1:graphicData uri="http://schemas.openxmlformats.org/drawingml/2006/table">
            <ns1:tbl>
              <ns1:tblPr bandRow="1" firstRow="1">
                <ns1:noFill/>
                <ns1:tableStyleId>{DE458228-4A23-4751-AD18-C8A8BBD7AB6F}</ns1:tableStyleId>
              </ns1:tblPr>
              <ns1:tblGrid>
                <ns1:gridCol w="2665000"/>
                <ns1:gridCol w="1456275"/>
                <ns1:gridCol w="1279100"/>
                <ns1:gridCol w="1349825"/>
                <ns1:gridCol w="1295400"/>
              </ns1:tblGrid>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January</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February</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March</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April</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Membership fee billing amount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120,000 JPY</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120,000 JPY</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120,000 JPY</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120,000 JPY</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Additional attendance slots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Campaign-based</ns1:t>
                      </ns1:r>
                      <ns1:endParaRPr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Additional attendance slots (free)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+20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AEFB1">
                        <ns1:alpha val="0"/>
                      </ns1:srgbClr>
                    </ns1:solidFill>
                  </ns1:tcPr>
                </ns1:tc>
                <ns1:tc>
                  <ns1:txBody>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Remaining attendance slots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30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20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30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Seminar hosting</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30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30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bl>
          </ns1:graphicData>
        </ns1:graphic>
      </ns0:graphicFrame>
      <ns0:sp>
        <ns0:nvSpPr>
          <ns0:cNvPr id="768" name="Google Shape;768;p29"/>
          <ns0:cNvSpPr txBox="1"/>
          <ns0:nvPr/>
        </ns0:nvSpPr>
        <ns0:spPr>
          <ns1:xfrm>
            <ns1:off x="381000" y="1026751"/>
            <ns1:ext cx="11430000" cy="1116000"/>
          </ns1:xfrm>
          <ns1:prstGeom prst="rect">
            <ns1:avLst/>
          </ns1:prstGeom>
          <ns1:noFill/>
          <ns1:ln>
            <ns1:noFill/>
          </ns1:ln>
        </ns0:spPr>
        <ns0:txBody>
          <ns1:bodyPr anchorCtr="0" anchor="t" bIns="45700" lIns="91425" spcFirstLastPara="1" rIns="91425" wrap="square" tIns="45700">
            <ns1:noAutofit/>
          </ns1:bodyPr>
          <ns1:lstStyle/>
          <ns1:p>
            <ns1:pPr indent="-342900" lvl="0" marL="342900" marR="0" rtl="0" algn="l">
              <ns1:lnSpc>
                <ns1:spcPct val="150000"/>
              </ns1:lnSpc>
              <ns1:spcBef>
                <ns1:spcPts val="0"/>
              </ns1:spcBef>
              <ns1:spcAft>
                <ns1:spcPts val="0"/>
              </ns1:spcAft>
              <ns1:buClr>
                <ns1:srgbClr val="4F7CE6"/>
              </ns1:buClr>
              <ns1:buSzPts val="2000"/>
              <ns1:buFont typeface="BIZ UDPGothic"/>
              <ns1:buChar char="✔"/>
            </ns1:pPr>
            <ns1:r>
              <ns1:rPr b="0" i="0" lang="ja-JP" sz="2000" u="none" cap="none" strike="noStrike">
                <ns1:solidFill>
                  <ns1:schemeClr val="accent4"/>
                </ns1:solidFill>
                <ns1:latin typeface="BIZ UDPGothic"/>
                <ns1:ea typeface="BIZ UDPGothic"/>
                <ns1:cs typeface="BIZ UDPGothic"/>
                <ns1:sym typeface="BIZ UDPGothic"/>
              </ns1:rPr>
              <ns1:t>By signing up for Majisemi Club, you can use this benefit at your first event.</ns1:t>
            </ns1:r>
            <ns1:endParaRPr b="0" i="0" sz="20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50000"/>
              </ns1:lnSpc>
              <ns1:spcBef>
                <ns1:spcPts val="0"/>
              </ns1:spcBef>
              <ns1:spcAft>
                <ns1:spcPts val="0"/>
              </ns1:spcAft>
              <ns1:buClr>
                <ns1:srgbClr val="4F7CE6"/>
              </ns1:buClr>
              <ns1:buSzPts val="2000"/>
              <ns1:buFont typeface="BIZ UDPGothic"/>
              <ns1:buChar char="✔"/>
            </ns1:pPr>
            <ns1:r>
              <ns1:rPr b="0" i="0" lang="ja-JP" sz="2000" u="none" cap="none" strike="noStrike">
                <ns1:solidFill>
                  <ns1:schemeClr val="accent4"/>
                </ns1:solidFill>
                <ns1:latin typeface="BIZ UDPGothic"/>
                <ns1:ea typeface="BIZ UDPGothic"/>
                <ns1:cs typeface="BIZ UDPGothic"/>
                <ns1:sym typeface="BIZ UDPGothic"/>
              </ns1:rPr>
              <ns1:t>You can cancel anytime. Even if you cancel after one use, it's more cost-effective than being a visitor.</ns1:t>
            </ns1:r>
            <ns1:endParaRPr b="0" i="0" sz="2000" u="none" cap="none" strike="noStrike">
              <ns1:solidFill>
                <ns1:schemeClr val="accent4"/>
              </ns1:solidFill>
              <ns1:latin typeface="BIZ UDPGothic"/>
              <ns1:ea typeface="BIZ UDPGothic"/>
              <ns1:cs typeface="BIZ UDPGothic"/>
              <ns1:sym typeface="BIZ UDPGothic"/>
            </ns1:endParaRPr>
          </ns1:p>
        </ns0:txBody>
      </ns0:sp>
      <ns0:sp>
        <ns0:nvSpPr>
          <ns0:cNvPr id="769" name="Google Shape;769;p29"/>
          <ns0:cNvSpPr txBox="1"/>
          <ns0:nvPr/>
        </ns0:nvSpPr>
        <ns0:spPr>
          <ns1:xfrm>
            <ns1:off x="530525" y="2209900"/>
            <ns1:ext cx="5801400" cy="483600"/>
          </ns1:xfrm>
          <ns1:prstGeom prst="rect">
            <ns1:avLst/>
          </ns1:prstGeom>
          <ns1:noFill/>
          <ns1:ln cap="flat" cmpd="sng" w="9525">
            <ns1:solidFill>
              <ns1:srgbClr val="ED7D3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rgbClr val="ED7D31"/>
                </ns1:solidFill>
                <ns1:latin typeface="BIZ UDPGothic"/>
                <ns1:ea typeface="BIZ UDPGothic"/>
                <ns1:cs typeface="BIZ UDPGothic"/>
                <ns1:sym typeface="BIZ UDPGothic"/>
              </ns1:rPr>
              <ns1:t>Image of hosting using special offers</ns1:t>
            </ns1:r>
            <ns1:endParaRPr b="1" i="0" sz="2400" u="none" cap="none" strike="noStrike">
              <ns1:solidFill>
                <ns1:srgbClr val="ED7D31"/>
              </ns1:solidFill>
              <ns1:latin typeface="BIZ UDPGothic"/>
              <ns1:ea typeface="BIZ UDPGothic"/>
              <ns1:cs typeface="BIZ UDPGothic"/>
              <ns1:sym typeface="BIZ UDPGothic"/>
            </ns1:endParaRPr>
          </ns1:p>
        </ns0:txBody>
      </ns0:sp>
      <ns0:sp>
        <ns0:nvSpPr>
          <ns0:cNvPr id="770" name="Google Shape;770;p29"/>
          <ns0:cNvSpPr/>
          <ns0:nvPr/>
        </ns0:nvSpPr>
        <ns0:spPr>
          <ns1:xfrm>
            <ns1:off x="3630176" y="4023875"/>
            <ns1:ext cx="1053900" cy="540600"/>
          </ns1:xfrm>
          <ns1:prstGeom prst="flowChartConnector">
            <ns1:avLst/>
          </ns1:prstGeom>
          <ns1:noFill/>
          <ns1:ln cap="flat" cmpd="sng" w="381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771" name="Google Shape;771;p29"/>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772" name="Google Shape;772;p29"/>
          <ns0:cNvSpPr/>
          <ns0:nvPr/>
        </ns0:nvSpPr>
        <ns0:spPr>
          <ns1:xfrm>
            <ns1:off x="5648950" y="5574400"/>
            <ns1:ext cx="4762200" cy="800400"/>
          </ns1:xfrm>
          <ns1:custGeom>
            <ns1:rect b="b" l="l" r="r" t="t"/>
            <ns1:pathLst>
              <ns1:path extrusionOk="0" h="120000" w="120000">
                <ns1:moveTo>
                  <ns1:pt x="0" y="0"/>
                </ns1:moveTo>
                <ns1:lnTo>
                  <ns1:pt x="120000" y="0"/>
                </ns1:lnTo>
                <ns1:lnTo>
                  <ns1:pt x="120000" y="120000"/>
                </ns1:lnTo>
                <ns1:lnTo>
                  <ns1:pt x="0" y="120000"/>
                </ns1:lnTo>
                <ns1:close/>
              </ns1:path>
              <ns1:path extrusionOk="0" fill="none" h="120000" w="120000">
                <ns1:moveTo>
                  <ns1:pt x="-205" y="56812"/>
                </ns1:moveTo>
                <ns1:lnTo>
                  <ns1:pt x="-3688" y="-38466"/>
                </ns1:lnTo>
              </ns1:path>
            </ns1:pathLst>
          </ns1:custGeom>
          <ns1:solidFill>
            <ns1:schemeClr val="lt1"/>
          </ns1:solidFill>
          <ns1:ln cap="flat" cmpd="sng" w="25400">
            <ns1:solidFill>
              <ns1:srgbClr val="4F7CE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If hosting only once and canceling at the end of March (notification by the end of February),</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Only the membership fee of 120,000 JPY × 3 months will be charged.</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773" name="Google Shape;773;p29"/>
          <ns0:cNvSpPr/>
          <ns0:nvPr/>
        </ns0:nvSpPr>
        <ns0:spPr>
          <ns1:xfrm>
            <ns1:off x="8705461" y="3603330"/>
            <ns1:ext cx="3113100" cy="1174800"/>
          </ns1:xfrm>
          <ns1:custGeom>
            <ns1:rect b="b" l="l" r="r" t="t"/>
            <ns1:pathLst>
              <ns1:path extrusionOk="0" h="120000" w="120000">
                <ns1:moveTo>
                  <ns1:pt x="0" y="0"/>
                </ns1:moveTo>
                <ns1:lnTo>
                  <ns1:pt x="120000" y="0"/>
                </ns1:lnTo>
                <ns1:lnTo>
                  <ns1:pt x="120000" y="120000"/>
                </ns1:lnTo>
                <ns1:lnTo>
                  <ns1:pt x="0" y="120000"/>
                </ns1:lnTo>
                <ns1:close/>
              </ns1:path>
              <ns1:path extrusionOk="0" fill="none" h="120000" w="120000">
                <ns1:moveTo>
                  <ns1:pt x="-205" y="56812"/>
                </ns1:moveTo>
                <ns1:lnTo>
                  <ns1:pt x="-109362" y="24438"/>
                </ns1:lnTo>
              </ns1:path>
            </ns1:pathLst>
          </ns1:custGeom>
          <ns1:solidFill>
            <ns1:srgbClr val="FCF6D8"/>
          </ns1:solidFill>
          <ns1:ln cap="flat" cmpd="sng" w="254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Additional audience slots can be purchased anytime</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(at a cost-effective 10,000 JPY each),</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allowing additional webinars to be held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774" name="Google Shape;774;p29"/>
          <ns0:cNvSpPr/>
          <ns0:nvPr/>
        </ns0:nvSpPr>
        <ns0:spPr>
          <ns1:xfrm>
            <ns1:off x="1740231" y="5365101"/>
            <ns1:ext cx="3113100" cy="1174800"/>
          </ns1:xfrm>
          <ns1:custGeom>
            <ns1:rect b="b" l="l" r="r" t="t"/>
            <ns1:pathLst>
              <ns1:path extrusionOk="0" h="120000" w="120000">
                <ns1:moveTo>
                  <ns1:pt x="0" y="0"/>
                </ns1:moveTo>
                <ns1:lnTo>
                  <ns1:pt x="120000" y="0"/>
                </ns1:lnTo>
                <ns1:lnTo>
                  <ns1:pt x="120000" y="120000"/>
                </ns1:lnTo>
                <ns1:lnTo>
                  <ns1:pt x="0" y="120000"/>
                </ns1:lnTo>
                <ns1:close/>
              </ns1:path>
              <ns1:path extrusionOk="0" fill="none" h="120000" w="120000">
                <ns1:moveTo>
                  <ns1:pt x="59501" y="578"/>
                </ns1:moveTo>
                <ns1:lnTo>
                  <ns1:pt x="82705" y="-88028"/>
                </ns1:lnTo>
              </ns1:path>
            </ns1:pathLst>
          </ns1:custGeom>
          <ns1:solidFill>
            <ns1:srgbClr val="FCF6D8"/>
          </ns1:solidFill>
          <ns1:ln cap="flat" cmpd="sng" w="254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2"/>
                </ns1:solidFill>
                <ns1:latin typeface="BIZ UDPGothic"/>
                <ns1:ea typeface="BIZ UDPGothic"/>
                <ns1:cs typeface="BIZ UDPGothic"/>
                <ns1:sym typeface="BIZ UDPGothic"/>
              </ns1:rPr>
              <ns1:t>First 20 participants free</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Immediately host a webinar for up to 30 participants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Webinar can be held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775" name="Google Shape;775;p29"/>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lang="ja-JP"/>
              <ns1:t>‹#›</ns1:t>
            </ns1:fld>
            <ns1:endParaRPr/>
          </ns1:p>
        </ns0:txBody>
      </ns0:sp>
    </ns0:spTree>
  </ns0:cSld>
  <ns0:clrMapOvr>
    <ns1:masterClrMapping/>
  </ns0:clrMapOvr>
</ns0:sld>
</file>

<file path=ppt/slides/slide3.xml><?xml version="1.0" encoding="utf-8"?>
<ns0:sld xmlns:ns0="http://schemas.openxmlformats.org/presentationml/2006/main" xmlns:ns1="http://schemas.openxmlformats.org/drawingml/2006/main">
  <ns0:cSld>
    <ns0:spTree>
      <ns0:nvGrpSpPr>
        <ns0:cNvPr id="123" name="Shape 123"/>
        <ns0:cNvGrpSpPr/>
        <ns0:nvPr/>
      </ns0:nvGrpSpPr>
      <ns0:grpSpPr>
        <ns1:xfrm>
          <ns1:off x="0" y="0"/>
          <ns1:ext cx="0" cy="0"/>
          <ns1:chOff x="0" y="0"/>
          <ns1:chExt cx="0" cy="0"/>
        </ns1:xfrm>
      </ns0:grpSpPr>
      <ns0:sp>
        <ns0:nvSpPr>
          <ns0:cNvPr id="124" name="Google Shape;124;p3"/>
          <ns0:cNvSpPr txBox="1"/>
          <ns0:nvPr/>
        </ns0:nvSpPr>
        <ns0:spPr>
          <ns1:xfrm>
            <ns1:off x="1376043" y="2647691"/>
            <ns1:ext cx="708253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4400" u="none" cap="none" strike="noStrike">
                <ns1:solidFill>
                  <ns1:schemeClr val="accent4"/>
                </ns1:solidFill>
                <ns1:latin typeface="BIZ UDPGothic"/>
                <ns1:ea typeface="BIZ UDPGothic"/>
                <ns1:cs typeface="BIZ UDPGothic"/>
                <ns1:sym typeface="BIZ UDPGothic"/>
              </ns1:rPr>
              <ns1:t>Hearing</ns1:t>
            </ns1:r>
            <ns1:endParaRPr b="0" i="0" sz="1400" u="none" cap="none" strike="noStrike">
              <ns1:solidFill>
                <ns1:srgbClr val="000000"/>
              </ns1:solidFill>
              <ns1:latin typeface="Arial"/>
              <ns1:ea typeface="Arial"/>
              <ns1:cs typeface="Arial"/>
              <ns1:sym typeface="Arial"/>
            </ns1:endParaRPr>
          </ns1:p>
        </ns0:txBody>
      </ns0:sp>
      <ns0:sp>
        <ns0:nvSpPr>
          <ns0:cNvPr id="125" name="Google Shape;125;p3"/>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6" name="Google Shape;126;p3"/>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7" name="Google Shape;127;p3"/>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pic>
        <p:nvPicPr>
          <p:cNvPr id="780" name="Google Shape;780;p30"/>
          <p:cNvPicPr preferRelativeResize="0"/>
          <p:nvPr/>
        </p:nvPicPr>
        <p:blipFill rotWithShape="1">
          <a:blip r:embed="rId3">
            <a:alphaModFix/>
          </a:blip>
          <a:srcRect b="0" l="0" r="0" t="0"/>
          <a:stretch/>
        </p:blipFill>
        <p:spPr>
          <a:xfrm>
            <a:off x="6350" y="0"/>
            <a:ext cx="12191998" cy="6827760"/>
          </a:xfrm>
          <a:prstGeom prst="rect">
            <a:avLst/>
          </a:prstGeom>
          <a:noFill/>
          <a:ln>
            <a:noFill/>
          </a:ln>
        </p:spPr>
      </p:pic>
      <p:cxnSp>
        <p:nvCxnSpPr>
          <p:cNvPr id="781" name="Google Shape;781;p30"/>
          <p:cNvCxnSpPr/>
          <p:nvPr/>
        </p:nvCxnSpPr>
        <p:spPr>
          <a:xfrm>
            <a:off x="6350" y="799793"/>
            <a:ext cx="12185650" cy="0"/>
          </a:xfrm>
          <a:prstGeom prst="straightConnector1">
            <a:avLst/>
          </a:prstGeom>
          <a:noFill/>
          <a:ln cap="flat" cmpd="sng" w="9525">
            <a:solidFill>
              <a:schemeClr val="lt1"/>
            </a:solidFill>
            <a:prstDash val="solid"/>
            <a:miter lim="800000"/>
            <a:headEnd len="sm" w="sm" type="none"/>
            <a:tailEnd len="sm" w="sm" type="none"/>
          </a:ln>
        </p:spPr>
      </p:cxnSp>
      <p:sp>
        <p:nvSpPr>
          <p:cNvPr id="782" name="Google Shape;782;p30"/>
          <p:cNvSpPr/>
          <p:nvPr/>
        </p:nvSpPr>
        <p:spPr>
          <a:xfrm>
            <a:off x="12032139" y="-7625"/>
            <a:ext cx="153511" cy="75189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83" name="Google Shape;783;p30"/>
          <p:cNvSpPr txBox="1"/>
          <p:nvPr/>
        </p:nvSpPr>
        <p:spPr>
          <a:xfrm>
            <a:off x="10174940" y="6443538"/>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BFBFBF"/>
                </a:solidFill>
                <a:latin typeface="Arial"/>
                <a:ea typeface="Arial"/>
                <a:cs typeface="Arial"/>
                <a:sym typeface="Arial"/>
              </a:rPr>
              <a:t>©2018 MAJISEMI Inc.</a:t>
            </a:r>
            <a:endParaRPr b="0" i="0" sz="800" u="none" cap="none" strike="noStrike">
              <a:solidFill>
                <a:srgbClr val="BFBFBF"/>
              </a:solidFill>
              <a:latin typeface="Arial"/>
              <a:ea typeface="Arial"/>
              <a:cs typeface="Arial"/>
              <a:sym typeface="Arial"/>
            </a:endParaRPr>
          </a:p>
        </p:txBody>
      </p:sp>
      <p:sp>
        <p:nvSpPr>
          <p:cNvPr id="784" name="Google Shape;784;p30"/>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BFBFBF"/>
                </a:solidFill>
                <a:latin typeface="Arial"/>
                <a:ea typeface="Arial"/>
                <a:cs typeface="Arial"/>
                <a:sym typeface="Arial"/>
              </a:rPr>
              <a:t>‹#›</a:t>
            </a:fld>
            <a:endParaRPr sz="800">
              <a:solidFill>
                <a:srgbClr val="BFBFBF"/>
              </a:solidFill>
              <a:latin typeface="Arial"/>
              <a:ea typeface="Arial"/>
              <a:cs typeface="Arial"/>
              <a:sym typeface="Arial"/>
            </a:endParaRPr>
          </a:p>
        </p:txBody>
      </p:sp>
    </p:spTree>
  </p:cSld>
  <p:clrMapOvr>
    <a:masterClrMapping/>
  </p:clrMapOvr>
</p:sld>
</file>

<file path=ppt/slides/slide31.xml><?xml version="1.0" encoding="utf-8"?>
<ns0:sld xmlns:ns0="http://schemas.openxmlformats.org/presentationml/2006/main" xmlns:ns1="http://schemas.openxmlformats.org/drawingml/2006/main">
  <ns0:cSld>
    <ns0:spTree>
      <ns0:nvGrpSpPr>
        <ns0:cNvPr id="789" name="Shape 789"/>
        <ns0:cNvGrpSpPr/>
        <ns0:nvPr/>
      </ns0:nvGrpSpPr>
      <ns0:grpSpPr>
        <ns1:xfrm>
          <ns1:off x="0" y="0"/>
          <ns1:ext cx="0" cy="0"/>
          <ns1:chOff x="0" y="0"/>
          <ns1:chExt cx="0" cy="0"/>
        </ns1:xfrm>
      </ns0:grpSpPr>
      <ns0:sp>
        <ns0:nvSpPr>
          <ns0:cNvPr id="790" name="Google Shape;790;p31"/>
          <ns0:cNvSpPr/>
          <ns0:nvPr/>
        </ns0:nvSpPr>
        <ns0:spPr>
          <ns1:xfrm>
            <ns1:off x="1193549" y="1363389"/>
            <ns1:ext cx="9602468" cy="3559331"/>
          </ns1:xfrm>
          <ns1:prstGeom prst="rect">
            <ns1:avLst/>
          </ns1:prstGeom>
          <ns1:noFill/>
          <ns1:ln cap="flat" cmpd="sng" w="127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791" name="Google Shape;791;p31"/>
          <ns0:cNvSpPr/>
          <ns0:nvPr/>
        </ns0:nvSpPr>
        <ns0:spPr>
          <ns1:xfrm>
            <ns1:off x="0" y="-13284"/>
            <ns1:ext cx="12192000"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92" name="Google Shape;792;p31"/>
          <ns0:cNvSpPr txBox="1"/>
          <ns0:nvPr/>
        </ns0:nvSpPr>
        <ns0:spPr>
          <ns1:xfrm>
            <ns1:off x="1001246" y="286594"/>
            <ns1:ext cx="10058739" cy="70788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4000"/>
              <ns1:buFont typeface="Arial"/>
              <ns1:buNone/>
            </ns1:pPr>
            <ns1:r>
              <ns1:rPr b="0" i="0" lang="ja-JP" sz="4000" u="none" cap="none" strike="noStrike">
                <ns1:solidFill>
                  <ns1:schemeClr val="lt1"/>
                </ns1:solidFill>
                <ns1:latin typeface="BIZ UDPGothic"/>
                <ns1:ea typeface="BIZ UDPGothic"/>
                <ns1:cs typeface="BIZ UDPGothic"/>
                <ns1:sym typeface="BIZ UDPGothic"/>
              </ns1:rPr>
              <ns1:t>Take this opportunity to start with Majisemi!</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793" name="Google Shape;793;p31"/>
          <ns0:cNvGrpSpPr/>
          <ns0:nvPr/>
        </ns0:nvGrpSpPr>
        <ns0:grpSpPr>
          <ns1:xfrm>
            <ns1:off x="681485" y="319961"/>
            <ns1:ext cx="512064" cy="676656"/>
            <ns1:chOff x="676656" y="576072"/>
            <ns1:chExt cx="512064" cy="676656"/>
          </ns1:xfrm>
        </ns0:grpSpPr>
        <ns0:cxnSp>
          <ns0:nvCxnSpPr>
            <ns0:cNvPr id="794" name="Google Shape;794;p31"/>
            <ns0:cNvCxnSpPr/>
            <ns0:nvPr/>
          </ns0:nvCxnSpPr>
          <ns0:spPr>
            <ns1:xfrm>
              <ns1:off x="676656" y="576072"/>
              <ns1:ext cx="512064" cy="676656"/>
            </ns1:xfrm>
            <ns1:prstGeom prst="straightConnector1">
              <ns1:avLst/>
            </ns1:prstGeom>
            <ns1:noFill/>
            <ns1:ln cap="flat" cmpd="sng" w="9525">
              <ns1:solidFill>
                <ns1:schemeClr val="lt1"/>
              </ns1:solidFill>
              <ns1:prstDash val="solid"/>
              <ns1:miter lim="800000"/>
              <ns1:headEnd len="sm" w="sm" type="none"/>
              <ns1:tailEnd len="sm" w="sm" type="none"/>
            </ns1:ln>
          </ns0:spPr>
        </ns0:cxnSp>
        <ns0:cxnSp>
          <ns0:nvCxnSpPr>
            <ns0:cNvPr id="795" name="Google Shape;795;p31"/>
            <ns0:cNvCxnSpPr/>
            <ns0:nvPr/>
          </ns0:nvCxnSpPr>
          <ns0:spPr>
            <ns1:xfrm>
              <ns1:off x="676656" y="832104"/>
              <ns1:ext cx="420624" cy="420624"/>
            </ns1:xfrm>
            <ns1:prstGeom prst="straightConnector1">
              <ns1:avLst/>
            </ns1:prstGeom>
            <ns1:noFill/>
            <ns1:ln cap="flat" cmpd="sng" w="9525">
              <ns1:solidFill>
                <ns1:schemeClr val="lt1"/>
              </ns1:solidFill>
              <ns1:prstDash val="solid"/>
              <ns1:miter lim="800000"/>
              <ns1:headEnd len="sm" w="sm" type="none"/>
              <ns1:tailEnd len="sm" w="sm" type="none"/>
            </ns1:ln>
          </ns0:spPr>
        </ns0:cxnSp>
      </ns0:grpSp>
      <ns0:grpSp>
        <ns0:nvGrpSpPr>
          <ns0:cNvPr id="796" name="Google Shape;796;p31"/>
          <ns0:cNvGrpSpPr/>
          <ns0:nvPr/>
        </ns0:nvGrpSpPr>
        <ns0:grpSpPr>
          <ns1:xfrm flipH="1">
            <ns1:off x="10695432" y="319961"/>
            <ns1:ext cx="512064" cy="676656"/>
            <ns1:chOff x="676656" y="576072"/>
            <ns1:chExt cx="512064" cy="676656"/>
          </ns1:xfrm>
        </ns0:grpSpPr>
        <ns0:cxnSp>
          <ns0:nvCxnSpPr>
            <ns0:cNvPr id="797" name="Google Shape;797;p31"/>
            <ns0:cNvCxnSpPr/>
            <ns0:nvPr/>
          </ns0:nvCxnSpPr>
          <ns0:spPr>
            <ns1:xfrm>
              <ns1:off x="676656" y="576072"/>
              <ns1:ext cx="512064" cy="676656"/>
            </ns1:xfrm>
            <ns1:prstGeom prst="straightConnector1">
              <ns1:avLst/>
            </ns1:prstGeom>
            <ns1:noFill/>
            <ns1:ln cap="flat" cmpd="sng" w="9525">
              <ns1:solidFill>
                <ns1:schemeClr val="lt1"/>
              </ns1:solidFill>
              <ns1:prstDash val="solid"/>
              <ns1:miter lim="800000"/>
              <ns1:headEnd len="sm" w="sm" type="none"/>
              <ns1:tailEnd len="sm" w="sm" type="none"/>
            </ns1:ln>
          </ns0:spPr>
        </ns0:cxnSp>
        <ns0:cxnSp>
          <ns0:nvCxnSpPr>
            <ns0:cNvPr id="798" name="Google Shape;798;p31"/>
            <ns0:cNvCxnSpPr/>
            <ns0:nvPr/>
          </ns0:nvCxnSpPr>
          <ns0:spPr>
            <ns1:xfrm>
              <ns1:off x="676656" y="832104"/>
              <ns1:ext cx="420624" cy="420624"/>
            </ns1:xfrm>
            <ns1:prstGeom prst="straightConnector1">
              <ns1:avLst/>
            </ns1:prstGeom>
            <ns1:noFill/>
            <ns1:ln cap="flat" cmpd="sng" w="9525">
              <ns1:solidFill>
                <ns1:schemeClr val="lt1"/>
              </ns1:solidFill>
              <ns1:prstDash val="solid"/>
              <ns1:miter lim="800000"/>
              <ns1:headEnd len="sm" w="sm" type="none"/>
              <ns1:tailEnd len="sm" w="sm" type="none"/>
            </ns1:ln>
          </ns0:spPr>
        </ns0:cxnSp>
      </ns0:grpSp>
      <ns0:sp>
        <ns0:nvSpPr>
          <ns0:cNvPr id="799" name="Google Shape;799;p31"/>
          <ns0:cNvSpPr txBox="1"/>
          <ns0:nvPr/>
        </ns0:nvSpPr>
        <ns0:spPr>
          <ns1:xfrm>
            <ns1:off x="2842199" y="979458"/>
            <ns1:ext cx="6376832" cy="532800"/>
          </ns1:xfrm>
          <ns1:prstGeom prst="rect">
            <ns1:avLst/>
          </ns1:prstGeom>
          <ns1:noFill/>
          <ns1:ln>
            <ns1:noFill/>
          </ns1:ln>
        </ns0:spPr>
        <ns0:txBody>
          <ns1:bodyPr anchorCtr="0" anchor="ctr" bIns="45700" lIns="91425" spcFirstLastPara="1" rIns="91425" wrap="square" tIns="45700">
            <ns1:normAutofit fontScale="92500"/>
          </ns1:bodyPr>
          <ns1:lstStyle/>
          <ns1:p>
            <ns1:pPr indent="0" lvl="0" marL="0" marR="0" rtl="0" algn="ctr">
              <ns1:lnSpc>
                <ns1:spcPct val="90000"/>
              </ns1:lnSpc>
              <ns1:spcBef>
                <ns1:spcPts val="0"/>
              </ns1:spcBef>
              <ns1:spcAft>
                <ns1:spcPts val="0"/>
              </ns1:spcAft>
              <ns1:buClr>
                <ns1:schemeClr val="lt1"/>
              </ns1:buClr>
              <ns1:buSzPct val="108107"/>
              <ns1:buFont typeface="Arial"/>
              <ns1:buNone/>
            </ns1:pPr>
            <ns1:r>
              <ns1:rPr b="0" i="0" lang="ja-JP" sz="2000" u="none" cap="none" strike="noStrike">
                <ns1:solidFill>
                  <ns1:schemeClr val="lt1"/>
                </ns1:solidFill>
                <ns1:latin typeface="BIZ UDPGothic"/>
                <ns1:ea typeface="BIZ UDPGothic"/>
                <ns1:cs typeface="BIZ UDPGothic"/>
                <ns1:sym typeface="BIZ UDPGothic"/>
              </ns1:rPr>
              <ns1:t>Clients using Majisemi have shared feedback such as</ns1:t>
            </ns1:r>
            <ns1:endParaRPr b="0" i="0" sz="2000" u="none" cap="none" strike="noStrike">
              <ns1:solidFill>
                <ns1:schemeClr val="lt1"/>
              </ns1:solidFill>
              <ns1:latin typeface="BIZ UDPGothic"/>
              <ns1:ea typeface="BIZ UDPGothic"/>
              <ns1:cs typeface="BIZ UDPGothic"/>
              <ns1:sym typeface="BIZ UDPGothic"/>
            </ns1:endParaRPr>
          </ns1:p>
        </ns0:txBody>
      </ns0:sp>
      <ns0:sp>
        <ns0:nvSpPr>
          <ns0:cNvPr id="800" name="Google Shape;800;p31"/>
          <ns0:cNvSpPr txBox="1"/>
          <ns0:nvPr/>
        </ns0:nvSpPr>
        <ns0:spPr>
          <ns1:xfrm>
            <ns1:off x="1497300" y="3620688"/>
            <ns1:ext cx="9197400" cy="5328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16666"/>
              </ns1:lnSpc>
              <ns1:spcBef>
                <ns1:spcPts val="0"/>
              </ns1:spcBef>
              <ns1:spcAft>
                <ns1:spcPts val="0"/>
              </ns1:spcAft>
              <ns1:buClr>
                <ns1:schemeClr val="lt1"/>
              </ns1:buClr>
              <ns1:buSzPts val="20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and more.</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16666"/>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Most client companies repeatedly host seminars with Majisemi.</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200000"/>
              </ns1:lnSpc>
              <ns1:spcBef>
                <ns1:spcPts val="0"/>
              </ns1:spcBef>
              <ns1:spcAft>
                <ns1:spcPts val="0"/>
              </ns1:spcAft>
              <ns1:buClr>
                <ns1:srgbClr val="000000"/>
              </ns1:buClr>
              <ns1:buSzPts val="1946"/>
              <ns1:buFont typeface="Arial"/>
              <ns1:buNone/>
            </ns1:pPr>
            <ns1:r>
              <ns1:rPr b="0" i="0" lang="ja-JP" sz="1800" u="none" cap="none" strike="noStrike">
                <ns1:solidFill>
                  <ns1:schemeClr val="lt1"/>
                </ns1:solidFill>
                <ns1:latin typeface="BIZ UDPGothic"/>
                <ns1:ea typeface="BIZ UDPGothic"/>
                <ns1:cs typeface="BIZ UDPGothic"/>
                <ns1:sym typeface="BIZ UDPGothic"/>
              </ns1:rPr>
              <ns1:t>However, you might have the following concerns.</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16666"/>
              </ns1:lnSpc>
              <ns1:spcBef>
                <ns1:spcPts val="0"/>
              </ns1:spcBef>
              <ns1:spcAft>
                <ns1:spcPts val="0"/>
              </ns1:spcAft>
              <ns1:buClr>
                <ns1:schemeClr val="lt1"/>
              </ns1:buClr>
              <ns1:buSzPts val="20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grpSp>
        <ns0:nvGrpSpPr>
          <ns0:cNvPr id="801" name="Google Shape;801;p31"/>
          <ns0:cNvGrpSpPr/>
          <ns0:nvPr/>
        </ns0:nvGrpSpPr>
        <ns0:grpSpPr>
          <ns1:xfrm>
            <ns1:off x="790002" y="1366810"/>
            <ns1:ext cx="10485726" cy="1726593"/>
            <ns1:chOff x="514319" y="1542644"/>
            <ns1:chExt cx="10485726" cy="1726593"/>
          </ns1:xfrm>
        </ns0:grpSpPr>
        <ns0:sp>
          <ns0:nvSpPr>
            <ns0:cNvPr id="802" name="Google Shape;802;p31"/>
            <ns0:cNvSpPr/>
            <ns0:nvPr/>
          </ns0:nvSpPr>
          <ns0:spPr>
            <ns1:xfrm>
              <ns1:off x="2546199" y="2529989"/>
              <ns1:ext cx="6177000" cy="739248"/>
            </ns1:xfrm>
            <ns1:prstGeom prst="wedgeRoundRectCallout">
              <ns1:avLst>
                <ns1:gd fmla="val 61795" name="adj1"/>
                <ns1:gd fmla="val 12085" name="adj2"/>
                <ns1:gd fmla="val 16667" name="adj3"/>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3" name="Google Shape;803;p31"/>
            <ns0:cNvSpPr/>
            <ns0:nvPr/>
          </ns0:nvSpPr>
          <ns0:spPr>
            <ns1:xfrm>
              <ns1:off x="5600700" y="1658192"/>
              <ns1:ext cx="3962102" cy="691855"/>
            </ns1:xfrm>
            <ns1:prstGeom prst="wedgeRoundRectCallout">
              <ns1:avLst>
                <ns1:gd fmla="val 63218" name="adj1"/>
                <ns1:gd fmla="val 3851" name="adj2"/>
                <ns1:gd fmla="val 16667" name="adj3"/>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4" name="Google Shape;804;p31"/>
            <ns0:cNvSpPr txBox="1"/>
            <ns0:nvPr/>
          </ns0:nvSpPr>
          <ns0:spPr>
            <ns1:xfrm>
              <ns1:off x="2521692" y="2577742"/>
              <ns1:ext cx="61770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The staff (attendants and cast) were excellent,</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making it easier to host seminars.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805" name="Google Shape;805;p31"/>
            <ns0:cNvSpPr txBox="1"/>
            <ns0:nvPr/>
          </ns0:nvSpPr>
          <ns0:spPr>
            <ns1:xfrm>
              <ns1:off x="5890427" y="1666864"/>
              <ns1:ext cx="33756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Awareness increased, and inquiries from the web</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also increased.</ns1:t>
              </ns1:r>
              <ns1:endParaRPr b="0" i="0" sz="1800" u="none" cap="none" strike="noStrike">
                <ns1:solidFill>
                  <ns1:schemeClr val="accent4"/>
                </ns1:solidFill>
                <ns1:latin typeface="BIZ UDPGothic"/>
                <ns1:ea typeface="BIZ UDPGothic"/>
                <ns1:cs typeface="BIZ UDPGothic"/>
                <ns1:sym typeface="BIZ UDPGothic"/>
              </ns1:endParaRPr>
            </ns1:p>
          </ns0:txBody>
        </ns0:sp>
        <ns0:grpSp>
          <ns0:nvGrpSpPr>
            <ns0:cNvPr id="806" name="Google Shape;806;p31"/>
            <ns0:cNvGrpSpPr/>
            <ns0:nvPr/>
          </ns0:nvGrpSpPr>
          <ns0:grpSpPr>
            <ns1:xfrm>
              <ns1:off x="661722" y="1760197"/>
              <ns1:ext cx="663593" cy="663593"/>
              <ns1:chOff x="237744" y="2139837"/>
              <ns1:chExt cx="828885" cy="828885"/>
            </ns1:xfrm>
          </ns0:grpSpPr>
          <ns0:sp>
            <ns0:nvSpPr>
              <ns0:cNvPr id="807" name="Google Shape;807;p31"/>
              <ns0:cNvSpPr/>
              <ns0:nvPr/>
            </ns0:nvSpPr>
            <ns0:spPr>
              <ns1:xfrm>
                <ns1:off x="237744" y="2139837"/>
                <ns1:ext cx="828885" cy="828885"/>
              </ns1:xfrm>
              <ns1:prstGeom prst="ellipse">
                <ns1:avLst/>
              </ns1:prstGeom>
              <ns1:noFill/>
              <ns1:ln cap="flat" cmpd="sng" w="508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8" name="Google Shape;808;p31"/>
              <ns0:cNvSpPr/>
              <ns0:nvPr/>
            </ns0:nvSpPr>
            <ns0:spPr>
              <ns1:xfrm>
                <ns1:off x="498649" y="2492001"/>
                <ns1:ext cx="307075" cy="318956"/>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9" name="Google Shape;809;p31"/>
              <ns0:cNvSpPr/>
              <ns0:nvPr/>
            </ns0:nvSpPr>
            <ns0:spPr>
              <ns1:xfrm>
                <ns1:off x="375485" y="2340671"/>
                <ns1:ext cx="553403" cy="35327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0" name="Google Shape;810;p31"/>
              <ns0:cNvSpPr/>
              <ns0:nvPr/>
            </ns0:nvSpPr>
            <ns0:spPr>
              <ns1:xfrm>
                <ns1:off x="422449"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1" name="Google Shape;811;p31"/>
              <ns0:cNvSpPr/>
              <ns0:nvPr/>
            </ns0:nvSpPr>
            <ns0:spPr>
              <ns1:xfrm>
                <ns1:off x="746652"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grpSp>
          <ns0:nvGrpSpPr>
            <ns0:cNvPr id="812" name="Google Shape;812;p31"/>
            <ns0:cNvGrpSpPr/>
            <ns0:nvPr/>
          </ns0:nvGrpSpPr>
          <ns0:grpSpPr>
            <ns1:xfrm>
              <ns1:off x="9526607" y="2584378"/>
              <ns1:ext cx="663593" cy="663593"/>
              <ns1:chOff x="237744" y="2139837"/>
              <ns1:chExt cx="828885" cy="828885"/>
            </ns1:xfrm>
          </ns0:grpSpPr>
          <ns0:sp>
            <ns0:nvSpPr>
              <ns0:cNvPr id="813" name="Google Shape;813;p31"/>
              <ns0:cNvSpPr/>
              <ns0:nvPr/>
            </ns0:nvSpPr>
            <ns0:spPr>
              <ns1:xfrm>
                <ns1:off x="237744" y="2139837"/>
                <ns1:ext cx="828885" cy="828885"/>
              </ns1:xfrm>
              <ns1:prstGeom prst="ellipse">
                <ns1:avLst/>
              </ns1:prstGeom>
              <ns1:noFill/>
              <ns1:ln cap="flat" cmpd="sng" w="508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4" name="Google Shape;814;p31"/>
              <ns0:cNvSpPr/>
              <ns0:nvPr/>
            </ns0:nvSpPr>
            <ns0:spPr>
              <ns1:xfrm>
                <ns1:off x="498649" y="2492001"/>
                <ns1:ext cx="307075" cy="318956"/>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5" name="Google Shape;815;p31"/>
              <ns0:cNvSpPr/>
              <ns0:nvPr/>
            </ns0:nvSpPr>
            <ns0:spPr>
              <ns1:xfrm>
                <ns1:off x="375485" y="2340671"/>
                <ns1:ext cx="553403" cy="35327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6" name="Google Shape;816;p31"/>
              <ns0:cNvSpPr/>
              <ns0:nvPr/>
            </ns0:nvSpPr>
            <ns0:spPr>
              <ns1:xfrm>
                <ns1:off x="422449"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7" name="Google Shape;817;p31"/>
              <ns0:cNvSpPr/>
              <ns0:nvPr/>
            </ns0:nvSpPr>
            <ns0:spPr>
              <ns1:xfrm>
                <ns1:off x="746652"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sp>
          <ns0:nvSpPr>
            <ns0:cNvPr id="818" name="Google Shape;818;p31"/>
            <ns0:cNvSpPr/>
            <ns0:nvPr/>
          </ns0:nvSpPr>
          <ns0:spPr>
            <ns1:xfrm>
              <ns1:off x="2028085" y="1640778"/>
              <ns1:ext cx="3462528" cy="750588"/>
            </ns1:xfrm>
            <ns1:prstGeom prst="wedgeRoundRectCallout">
              <ns1:avLst>
                <ns1:gd fmla="val -67576" name="adj1"/>
                <ns1:gd fmla="val 9984" name="adj2"/>
                <ns1:gd fmla="val 16667" name="adj3"/>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9" name="Google Shape;819;p31"/>
            <ns0:cNvSpPr txBox="1"/>
            <ns0:nvPr/>
          </ns0:nvSpPr>
          <ns0:spPr>
            <ns1:xfrm>
              <ns1:off x="2466049" y="1691700"/>
              <ns1:ext cx="25866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The audience turnout is good,</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and it leads to business negotiations.</ns1:t>
              </ns1:r>
              <ns1:endParaRPr b="0" i="0" sz="1800" u="none" cap="none" strike="noStrike">
                <ns1:solidFill>
                  <ns1:schemeClr val="accent4"/>
                </ns1:solidFill>
                <ns1:latin typeface="BIZ UDPGothic"/>
                <ns1:ea typeface="BIZ UDPGothic"/>
                <ns1:cs typeface="BIZ UDPGothic"/>
                <ns1:sym typeface="BIZ UDPGothic"/>
              </ns1:endParaRPr>
            </ns1:p>
          </ns0:txBody>
        </ns0:sp>
        <ns0:cxnSp>
          <ns0:nvCxnSpPr>
            <ns0:cNvPr id="820" name="Google Shape;820;p31"/>
            <ns0:cNvCxnSpPr/>
            <ns0:nvPr/>
          </ns0:nvCxnSpPr>
          <ns0:spPr>
            <ns1:xfrm>
              <ns1:off x="634709" y="1677353"/>
              <ns1:ext cx="82845" cy="127114"/>
            </ns1:xfrm>
            <ns1:prstGeom prst="straightConnector1">
              <ns1:avLst/>
            </ns1:prstGeom>
            <ns1:noFill/>
            <ns1:ln cap="flat" cmpd="sng" w="12700">
              <ns1:solidFill>
                <ns1:schemeClr val="lt1"/>
              </ns1:solidFill>
              <ns1:prstDash val="solid"/>
              <ns1:miter lim="800000"/>
              <ns1:headEnd len="sm" w="sm" type="none"/>
              <ns1:tailEnd len="sm" w="sm" type="none"/>
            </ns1:ln>
          </ns0:spPr>
        </ns0:cxnSp>
        <ns0:cxnSp>
          <ns0:nvCxnSpPr>
            <ns0:cNvPr id="821" name="Google Shape;821;p31"/>
            <ns0:cNvCxnSpPr/>
            <ns0:nvPr/>
          </ns0:nvCxnSpPr>
          <ns0:spPr>
            <ns1:xfrm>
              <ns1:off x="571659" y="1784459"/>
              <ns1:ext cx="90063" cy="58984"/>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nvGrpSpPr>
            <ns0:cNvPr id="822" name="Google Shape;822;p31"/>
            <ns0:cNvGrpSpPr/>
            <ns0:nvPr/>
          </ns0:nvGrpSpPr>
          <ns0:grpSpPr>
            <ns1:xfrm>
              <ns1:off x="10156999" y="1542644"/>
              <ns1:ext cx="843046" cy="664977"/>
              <ns1:chOff x="1509459" y="3399061"/>
              <ns1:chExt cx="843046" cy="664977"/>
            </ns1:xfrm>
          </ns0:grpSpPr>
          <ns0:grpSp>
            <ns0:nvGrpSpPr>
              <ns0:cNvPr id="823" name="Google Shape;823;p31"/>
              <ns0:cNvGrpSpPr/>
              <ns0:nvPr/>
            </ns0:nvGrpSpPr>
            <ns0:grpSpPr>
              <ns1:xfrm>
                <ns1:off x="1509459" y="3400445"/>
                <ns1:ext cx="663593" cy="663593"/>
                <ns1:chOff x="237744" y="2139837"/>
                <ns1:chExt cx="828885" cy="828885"/>
              </ns1:xfrm>
            </ns0:grpSpPr>
            <ns0:sp>
              <ns0:nvSpPr>
                <ns0:cNvPr id="824" name="Google Shape;824;p31"/>
                <ns0:cNvSpPr/>
                <ns0:nvPr/>
              </ns0:nvSpPr>
              <ns0:spPr>
                <ns1:xfrm>
                  <ns1:off x="237744" y="2139837"/>
                  <ns1:ext cx="828885" cy="828885"/>
                </ns1:xfrm>
                <ns1:prstGeom prst="ellipse">
                  <ns1:avLst/>
                </ns1:prstGeom>
                <ns1:noFill/>
                <ns1:ln cap="flat" cmpd="sng" w="508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5" name="Google Shape;825;p31"/>
                <ns0:cNvSpPr/>
                <ns0:nvPr/>
              </ns0:nvSpPr>
              <ns0:spPr>
                <ns1:xfrm>
                  <ns1:off x="498649" y="2492001"/>
                  <ns1:ext cx="307075" cy="318956"/>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6" name="Google Shape;826;p31"/>
                <ns0:cNvSpPr/>
                <ns0:nvPr/>
              </ns0:nvSpPr>
              <ns0:spPr>
                <ns1:xfrm>
                  <ns1:off x="375485" y="2340671"/>
                  <ns1:ext cx="553403" cy="35327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7" name="Google Shape;827;p31"/>
                <ns0:cNvSpPr/>
                <ns0:nvPr/>
              </ns0:nvSpPr>
              <ns0:spPr>
                <ns1:xfrm>
                  <ns1:off x="422449"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8" name="Google Shape;828;p31"/>
                <ns0:cNvSpPr/>
                <ns0:nvPr/>
              </ns0:nvSpPr>
              <ns0:spPr>
                <ns1:xfrm>
                  <ns1:off x="746652"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grpSp>
            <ns0:nvGrpSpPr>
              <ns0:cNvPr id="829" name="Google Shape;829;p31"/>
              <ns0:cNvGrpSpPr/>
              <ns0:nvPr/>
            </ns0:nvGrpSpPr>
            <ns0:grpSpPr>
              <ns1:xfrm rot="5620264">
                <ns1:off x="2192012" y="3394131"/>
                <ns1:ext cx="145895" cy="166090"/>
                <ns1:chOff x="2050345" y="3723892"/>
                <ns1:chExt cx="145895" cy="166090"/>
              </ns1:xfrm>
            </ns0:grpSpPr>
            <ns0:cxnSp>
              <ns0:nvCxnSpPr>
                <ns0:cNvPr id="830" name="Google Shape;830;p31"/>
                <ns0:cNvCxnSpPr/>
                <ns0:nvPr/>
              </ns0:nvCxnSpPr>
              <ns0:spPr>
                <ns1:xfrm>
                  <ns1:off x="2113395" y="3723892"/>
                  <ns1:ext cx="82845" cy="127114"/>
                </ns1:xfrm>
                <ns1:prstGeom prst="straightConnector1">
                  <ns1:avLst/>
                </ns1:prstGeom>
                <ns1:noFill/>
                <ns1:ln cap="flat" cmpd="sng" w="12700">
                  <ns1:solidFill>
                    <ns1:schemeClr val="lt1"/>
                  </ns1:solidFill>
                  <ns1:prstDash val="solid"/>
                  <ns1:miter lim="800000"/>
                  <ns1:headEnd len="sm" w="sm" type="none"/>
                  <ns1:tailEnd len="sm" w="sm" type="none"/>
                </ns1:ln>
              </ns0:spPr>
            </ns0:cxnSp>
            <ns0:cxnSp>
              <ns0:nvCxnSpPr>
                <ns0:cNvPr id="831" name="Google Shape;831;p31"/>
                <ns0:cNvCxnSpPr/>
                <ns0:nvPr/>
              </ns0:nvCxnSpPr>
              <ns0:spPr>
                <ns1:xfrm>
                  <ns1:off x="2050345" y="3830998"/>
                  <ns1:ext cx="90063" cy="58984"/>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grpSp>
        <ns0:grpSp>
          <ns0:nvGrpSpPr>
            <ns0:cNvPr id="832" name="Google Shape;832;p31"/>
            <ns0:cNvGrpSpPr/>
            <ns0:nvPr/>
          </ns0:nvGrpSpPr>
          <ns0:grpSpPr>
            <ns1:xfrm rot="-835720">
              <ns1:off x="9332478" y="2614243"/>
              <ns1:ext cx="145895" cy="166090"/>
              <ns1:chOff x="2050345" y="3723892"/>
              <ns1:chExt cx="145895" cy="166090"/>
            </ns1:xfrm>
          </ns0:grpSpPr>
          <ns0:cxnSp>
            <ns0:nvCxnSpPr>
              <ns0:cNvPr id="833" name="Google Shape;833;p31"/>
              <ns0:cNvCxnSpPr/>
              <ns0:nvPr/>
            </ns0:nvCxnSpPr>
            <ns0:spPr>
              <ns1:xfrm>
                <ns1:off x="2113395" y="3723892"/>
                <ns1:ext cx="82845" cy="127114"/>
              </ns1:xfrm>
              <ns1:prstGeom prst="straightConnector1">
                <ns1:avLst/>
              </ns1:prstGeom>
              <ns1:noFill/>
              <ns1:ln cap="flat" cmpd="sng" w="12700">
                <ns1:solidFill>
                  <ns1:schemeClr val="lt1"/>
                </ns1:solidFill>
                <ns1:prstDash val="solid"/>
                <ns1:miter lim="800000"/>
                <ns1:headEnd len="sm" w="sm" type="none"/>
                <ns1:tailEnd len="sm" w="sm" type="none"/>
              </ns1:ln>
            </ns0:spPr>
          </ns0:cxnSp>
          <ns0:cxnSp>
            <ns0:nvCxnSpPr>
              <ns0:cNvPr id="834" name="Google Shape;834;p31"/>
              <ns0:cNvCxnSpPr/>
              <ns0:nvPr/>
            </ns0:nvCxnSpPr>
            <ns0:spPr>
              <ns1:xfrm>
                <ns1:off x="2050345" y="3830998"/>
                <ns1:ext cx="90063" cy="58984"/>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cxnSp>
          <ns0:nvCxnSpPr>
            <ns0:cNvPr id="835" name="Google Shape;835;p31"/>
            <ns0:cNvCxnSpPr/>
            <ns0:nvPr/>
          </ns0:nvCxnSpPr>
          <ns0:spPr>
            <ns1:xfrm>
              <ns1:off x="514319" y="1884406"/>
              <ns1:ext cx="101391" cy="18901"/>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sp>
        <ns0:nvSpPr>
          <ns0:cNvPr id="836" name="Google Shape;836;p31"/>
          <ns0:cNvSpPr txBox="1"/>
          <ns0:nvPr/>
        </ns0:nvSpPr>
        <ns0:spPr>
          <ns1:xfrm>
            <ns1:off x="1229415" y="5377031"/>
            <ns1:ext cx="9602400" cy="147728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6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For such customers,</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3600"/>
              <ns1:buFont typeface="Arial"/>
              <ns1:buNone/>
            </ns1:pPr>
            <ns1:r>
              <ns1:rPr b="0" i="0" lang="ja-JP" sz="2400" u="none" cap="none" strike="noStrike">
                <ns1:solidFill>
                  <ns1:schemeClr val="lt1"/>
                </ns1:solidFill>
                <ns1:latin typeface="BIZ UDPGothic"/>
                <ns1:ea typeface="BIZ UDPGothic"/>
                <ns1:cs typeface="BIZ UDPGothic"/>
                <ns1:sym typeface="BIZ UDPGothic"/>
              </ns1:rPr>
              <ns1:t>we offer the "Maj</ns1:t>
            </ns1:r>
            <ns1:r>
              <ns1:rPr b="1" i="0" lang="ja-JP" sz="2400" u="none" cap="none" strike="noStrike">
                <ns1:solidFill>
                  <ns1:schemeClr val="accent5"/>
                </ns1:solidFill>
                <ns1:latin typeface="BIZ UDPGothic"/>
                <ns1:ea typeface="BIZ UDPGothic"/>
                <ns1:cs typeface="BIZ UDPGothic"/>
                <ns1:sym typeface="BIZ UDPGothic"/>
              </ns1:rPr>
              <ns1:t>isemi Club First</ns1:t>
            </ns1:r>
            <ns1:r>
              <ns1:rPr b="0" i="0" lang="ja-JP" sz="2400" u="none" cap="none" strike="noStrike">
                <ns1:solidFill>
                  <ns1:schemeClr val="lt1"/>
                </ns1:solidFill>
                <ns1:latin typeface="BIZ UDPGothic"/>
                <ns1:ea typeface="BIZ UDPGothic"/>
                <ns1:cs typeface="BIZ UDPGothic"/>
                <ns1:sym typeface="BIZ UDPGothic"/>
              </ns1:rPr>
              <ns1:t> 20 Participants</ns1:t>
            </ns1:r>
            <ns1:r>
              <ns1:rPr b="0" i="0" lang="ja-JP" sz="1800" u="none" cap="none" strike="noStrike">
                <ns1:solidFill>
                  <ns1:schemeClr val="lt1"/>
                </ns1:solidFill>
                <ns1:latin typeface="BIZ UDPGothic"/>
                <ns1:ea typeface="BIZ UDPGothic"/>
                <ns1:cs typeface="BIZ UDPGothic"/>
                <ns1:sym typeface="BIZ UDPGothic"/>
              </ns1:rPr>
              <ns1:t> Free" campaign.</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50000"/>
              </ns1:lnSpc>
              <ns1:spcBef>
                <ns1:spcPts val="0"/>
              </ns1:spcBef>
              <ns1:spcAft>
                <ns1:spcPts val="0"/>
              </ns1:spcAft>
              <ns1:buClr>
                <ns1:srgbClr val="000000"/>
              </ns1:buClr>
              <ns1:buSzPts val="3600"/>
              <ns1:buFont typeface="Arial"/>
              <ns1:buNone/>
            </ns1:pPr>
            <ns1:r>
              <ns1:rPr b="0" i="0" lang="ja-JP" sz="3200" u="none" cap="none" strike="noStrike">
                <ns1:solidFill>
                  <ns1:schemeClr val="lt1"/>
                </ns1:solidFill>
                <ns1:latin typeface="BIZ UDPGothic"/>
                <ns1:ea typeface="BIZ UDPGothic"/>
                <ns1:cs typeface="BIZ UDPGothic"/>
                <ns1:sym typeface="BIZ UDPGothic"/>
              </ns1:rPr>
              <ns1:t>Please try Majisemi!</ns1:t>
            </ns1:r>
            <ns1:endParaRPr b="0" i="0" sz="3200" u="none" cap="none" strike="noStrike">
              <ns1:solidFill>
                <ns1:schemeClr val="lt1"/>
              </ns1:solidFill>
              <ns1:latin typeface="BIZ UDPGothic"/>
              <ns1:ea typeface="BIZ UDPGothic"/>
              <ns1:cs typeface="BIZ UDPGothic"/>
              <ns1:sym typeface="BIZ UDPGothic"/>
            </ns1:endParaRPr>
          </ns1:p>
        </ns0:txBody>
      </ns0:sp>
      <ns0:sp>
        <ns0:nvSpPr>
          <ns0:cNvPr id="837" name="Google Shape;837;p31"/>
          <ns0:cNvSpPr txBox="1"/>
          <ns0:nvPr/>
        </ns0:nvSpPr>
        <ns0:spPr>
          <ns1:xfrm>
            <ns1:off x="694000" y="4217851"/>
            <ns1:ext cx="10803900" cy="1316877"/>
          </ns1:xfrm>
          <ns1:prstGeom prst="rect">
            <ns1:avLst/>
          </ns1:prstGeom>
          <ns1:noFill/>
          <ns1:ln>
            <ns1:noFill/>
          </ns1:ln>
        </ns0:spPr>
        <ns0:txBody>
          <ns1:bodyPr anchorCtr="0" anchor="t" bIns="45700" lIns="91425" spcFirstLastPara="1" rIns="91425" wrap="square" tIns="45700">
            <ns1:normAutofit/>
          </ns1:bodyPr>
          <ns1:lstStyle/>
          <ns1:p>
            <ns1:pPr indent="0" lvl="0" marL="0" marR="0" rtl="0" algn="ctr">
              <ns1:lnSpc>
                <ns1:spcPct val="136363"/>
              </ns1:lnSpc>
              <ns1:spcBef>
                <ns1:spcPts val="0"/>
              </ns1:spcBef>
              <ns1:spcAft>
                <ns1:spcPts val="0"/>
              </ns1:spcAft>
              <ns1:buClr>
                <ns1:schemeClr val="lt1"/>
              </ns1:buClr>
              <ns1:buSzPts val="2378"/>
              <ns1:buFont typeface="Arial"/>
              <ns1:buNone/>
            </ns1:pPr>
            <ns1:r>
              <ns1:rPr b="1" i="0" lang="ja-JP" sz="2800" u="none" cap="none" strike="noStrike">
                <ns1:solidFill>
                  <ns1:srgbClr val="FAEFB1"/>
                </ns1:solidFill>
                <ns1:latin typeface="BIZ UDPGothic"/>
                <ns1:ea typeface="BIZ UDPGothic"/>
                <ns1:cs typeface="BIZ UDPGothic"/>
                <ns1:sym typeface="BIZ UDPGothic"/>
              </ns1:rPr>
              <ns1:t>"Will the target companies really attend?"</ns1:t>
            </ns1:r>
            <ns1:endParaRPr b="1" i="0" sz="2800" u="none" cap="none" strike="noStrike">
              <ns1:solidFill>
                <ns1:srgbClr val="FAEFB1"/>
              </ns1:solidFill>
              <ns1:latin typeface="BIZ UDPGothic"/>
              <ns1:ea typeface="BIZ UDPGothic"/>
              <ns1:cs typeface="BIZ UDPGothic"/>
              <ns1:sym typeface="BIZ UDPGothic"/>
            </ns1:endParaRPr>
          </ns1:p>
          <ns1:p>
            <ns1:pPr indent="0" lvl="0" marL="0" marR="0" rtl="0" algn="ctr">
              <ns1:lnSpc>
                <ns1:spcPct val="136363"/>
              </ns1:lnSpc>
              <ns1:spcBef>
                <ns1:spcPts val="0"/>
              </ns1:spcBef>
              <ns1:spcAft>
                <ns1:spcPts val="0"/>
              </ns1:spcAft>
              <ns1:buClr>
                <ns1:schemeClr val="lt1"/>
              </ns1:buClr>
              <ns1:buSzPts val="2378"/>
              <ns1:buFont typeface="Arial"/>
              <ns1:buNone/>
            </ns1:pPr>
            <ns1:r>
              <ns1:rPr b="1" i="0" lang="ja-JP" sz="2800" u="none" cap="none" strike="noStrike">
                <ns1:solidFill>
                  <ns1:srgbClr val="FAEFB1"/>
                </ns1:solidFill>
                <ns1:latin typeface="BIZ UDPGothic"/>
                <ns1:ea typeface="BIZ UDPGothic"/>
                <ns1:cs typeface="BIZ UDPGothic"/>
                <ns1:sym typeface="BIZ UDPGothic"/>
              </ns1:rPr>
              <ns1:t>"How much easier will the operation become?"</ns1:t>
            </ns1:r>
            <ns1:endParaRPr b="1" i="0" sz="2800" u="none" cap="none" strike="noStrike">
              <ns1:solidFill>
                <ns1:srgbClr val="FAEFB1"/>
              </ns1:solidFill>
              <ns1:latin typeface="BIZ UDPGothic"/>
              <ns1:ea typeface="BIZ UDPGothic"/>
              <ns1:cs typeface="BIZ UDPGothic"/>
              <ns1:sym typeface="BIZ UDPGothic"/>
            </ns1:endParaRPr>
          </ns1:p>
        </ns0:txBody>
      </ns0:sp>
      <ns0:sp>
        <ns0:nvSpPr>
          <ns0:cNvPr id="838" name="Google Shape;838;p31"/>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839" name="Google Shape;839;p31"/>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2.xml><?xml version="1.0" encoding="utf-8"?>
<ns0:sld xmlns:ns0="http://schemas.openxmlformats.org/presentationml/2006/main" xmlns:ns1="http://schemas.openxmlformats.org/drawingml/2006/main">
  <ns0:cSld>
    <ns0:spTree>
      <ns0:nvGrpSpPr>
        <ns0:cNvPr id="844" name="Shape 844"/>
        <ns0:cNvGrpSpPr/>
        <ns0:nvPr/>
      </ns0:nvGrpSpPr>
      <ns0:grpSpPr>
        <ns1:xfrm>
          <ns1:off x="0" y="0"/>
          <ns1:ext cx="0" cy="0"/>
          <ns1:chOff x="0" y="0"/>
          <ns1:chExt cx="0" cy="0"/>
        </ns1:xfrm>
      </ns0:grpSpPr>
      <ns0:sp>
        <ns0:nvSpPr>
          <ns0:cNvPr id="845" name="Google Shape;845;p32"/>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(For your reference) Other information</ns1:t>
            </ns1:r>
            <ns1:endParaRPr b="0" i="0" sz="1400" u="none" cap="none" strike="noStrike">
              <ns1:solidFill>
                <ns1:srgbClr val="000000"/>
              </ns1:solidFill>
              <ns1:latin typeface="Arial"/>
              <ns1:ea typeface="Arial"/>
              <ns1:cs typeface="Arial"/>
              <ns1:sym typeface="Arial"/>
            </ns1:endParaRPr>
          </ns1:p>
        </ns0:txBody>
      </ns0:sp>
      <ns0:sp>
        <ns0:nvSpPr>
          <ns0:cNvPr id="846" name="Google Shape;846;p32"/>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47" name="Google Shape;847;p32"/>
          <ns0:cNvSpPr txBox="1"/>
          <ns0:nvPr/>
        </ns0:nvSpPr>
        <ns0:spPr>
          <ns1:xfrm>
            <ns1:off x="1361529" y="2392740"/>
            <ns1:ext cx="3417989" cy="3693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2000" u="none" cap="none" strike="noStrike">
                <ns1:solidFill>
                  <ns1:schemeClr val="accent4"/>
                </ns1:solidFill>
                <ns1:latin typeface="BIZ UDPGothic"/>
                <ns1:ea typeface="BIZ UDPGothic"/>
                <ns1:cs typeface="BIZ UDPGothic"/>
                <ns1:sym typeface="BIZ UDPGothic"/>
              </ns1:rPr>
              <ns1:t>~Please check later~</ns1:t>
            </ns1:r>
            <ns1:endParaRPr b="0" i="0" sz="2000" u="none" cap="none" strike="noStrike">
              <ns1:solidFill>
                <ns1:schemeClr val="accent4"/>
              </ns1:solidFill>
              <ns1:latin typeface="BIZ UDPGothic"/>
              <ns1:ea typeface="BIZ UDPGothic"/>
              <ns1:cs typeface="BIZ UDPGothic"/>
              <ns1:sym typeface="BIZ UDPGothic"/>
            </ns1:endParaRPr>
          </ns1:p>
        </ns0:txBody>
      </ns0:sp>
    </ns0:spTree>
  </ns0:cSld>
  <ns0:clrMapOvr>
    <ns1:masterClrMapping/>
  </ns0:clrMapOvr>
</ns0:sld>
</file>

<file path=ppt/slides/slide33.xml><?xml version="1.0" encoding="utf-8"?>
<ns0:sld xmlns:ns0="http://schemas.openxmlformats.org/presentationml/2006/main" xmlns:ns1="http://schemas.openxmlformats.org/drawingml/2006/main" xmlns:ns2="http://schemas.openxmlformats.org/officeDocument/2006/relationships">
  <ns0:cSld>
    <ns0:spTree>
      <ns0:nvGrpSpPr>
        <ns0:cNvPr id="851" name="Shape 851"/>
        <ns0:cNvGrpSpPr/>
        <ns0:nvPr/>
      </ns0:nvGrpSpPr>
      <ns0:grpSpPr>
        <ns1:xfrm>
          <ns1:off x="0" y="0"/>
          <ns1:ext cx="0" cy="0"/>
          <ns1:chOff x="0" y="0"/>
          <ns1:chExt cx="0" cy="0"/>
        </ns1:xfrm>
      </ns0:grpSpPr>
      <ns0:sp>
        <ns0:nvSpPr>
          <ns0:cNvPr id="852" name="Google Shape;852;p33"/>
          <ns0:cNvSpPr/>
          <ns0:nvPr/>
        </ns0:nvSpPr>
        <ns0:spPr>
          <ns1:xfrm>
            <ns1:off x="301520" y="1599912"/>
            <ns1:ext cx="11455436" cy="1098880"/>
          </ns1:xfrm>
          <ns1:prstGeom prst="round2SameRect">
            <ns1:avLst>
              <ns1:gd fmla="val 12044" name="adj1"/>
              <ns1:gd fmla="val 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Arial"/>
              <ns1:ea typeface="Arial"/>
              <ns1:cs typeface="Arial"/>
              <ns1:sym typeface="Arial"/>
            </ns1:endParaRPr>
          </ns1:p>
        </ns0:txBody>
      </ns0:sp>
      <ns0:sp>
        <ns0:nvSpPr>
          <ns0:cNvPr id="853" name="Google Shape;853;p33"/>
          <ns0:cNvSpPr txBox="1"/>
          <ns0:nvPr/>
        </ns0:nvSpPr>
        <ns0:spPr>
          <ns1:xfrm>
            <ns1:off x="801958" y="2256028"/>
            <ns1:ext cx="948627"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Planning</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854" name="Google Shape;854;p33"/>
          <ns0:cNvPicPr preferRelativeResize="0"/>
          <ns0:nvPr/>
        </ns0:nvPicPr>
        <ns0:blipFill rotWithShape="1">
          <ns1:blip ns2:embed="rId3">
            <ns1:alphaModFix/>
          </ns1:blip>
          <ns1:srcRect b="0" l="0" r="0" t="0"/>
          <ns1:stretch/>
        </ns0:blipFill>
        <ns0:spPr>
          <ns1:xfrm>
            <ns1:off x="1057966" y="1710082"/>
            <ns1:ext cx="538210" cy="543336"/>
          </ns1:xfrm>
          <ns1:prstGeom prst="rect">
            <ns1:avLst/>
          </ns1:prstGeom>
          <ns1:noFill/>
          <ns1:ln>
            <ns1:noFill/>
          </ns1:ln>
        </ns0:spPr>
      </ns0:pic>
      <ns0:cxnSp>
        <ns0:nvCxnSpPr>
          <ns0:cNvPr id="855" name="Google Shape;855;p33"/>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856" name="Google Shape;856;p33"/>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57" name="Google Shape;857;p33"/>
          <ns0:cNvSpPr txBox="1"/>
          <ns0:nvPr/>
        </ns0:nvSpPr>
        <ns0:spPr>
          <ns1:xfrm>
            <ns1:off x="221196" y="101835"/>
            <ns1:ext cx="62304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858" name="Google Shape;858;p33"/>
          <ns0:cNvSpPr/>
          <ns0:nvPr/>
        </ns0:nvSpPr>
        <ns0:spPr>
          <ns1:xfrm>
            <ns1:off x="301520" y="1240985"/>
            <ns1:ext cx="11455436"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859" name="Google Shape;859;p33"/>
          <ns0:cNvSpPr txBox="1"/>
          <ns0:nvPr/>
        </ns0:nvSpPr>
        <ns0:spPr>
          <ns1:xfrm>
            <ns1:off x="252548" y="763664"/>
            <ns1:ext cx="6074754" cy="709199"/>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Outsource your webinar management</ns1:t>
            </ns1:r>
            <ns1:endParaRPr b="0" i="0" sz="1400" u="none" cap="none" strike="noStrike">
              <ns1:solidFill>
                <ns1:srgbClr val="000000"/>
              </ns1:solidFill>
              <ns1:latin typeface="Arial"/>
              <ns1:ea typeface="Arial"/>
              <ns1:cs typeface="Arial"/>
              <ns1:sym typeface="Arial"/>
            </ns1:endParaRPr>
          </ns1:p>
        </ns0:txBody>
      </ns0:sp>
      <ns0:sp>
        <ns0:nvSpPr>
          <ns0:cNvPr id="860" name="Google Shape;860;p33"/>
          <ns0:cNvSpPr/>
          <ns0:nvPr/>
        </ns0:nvSpPr>
        <ns0:spPr>
          <ns1:xfrm>
            <ns1:off x="301520" y="1586760"/>
            <ns1:ext cx="11439456" cy="2429277"/>
          </ns1:xfrm>
          <ns1:prstGeom prst="roundRect">
            <ns1:avLst>
              <ns1:gd fmla="val 4943" name="adj"/>
            </ns1:avLst>
          </ns1:prstGeom>
          <ns1:noFill/>
          <ns1:ln cap="flat" cmpd="sng" w="412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accent4"/>
                </ns1:solidFill>
                <ns1:latin typeface="Arial"/>
                <ns1:ea typeface="Arial"/>
                <ns1:cs typeface="Arial"/>
                <ns1:sym typeface="Arial"/>
              </ns1:rPr>
              <ns1:t>　　　　　　　</ns1:t>
            </ns1:r>
            <ns1:endParaRPr b="0" i="0" sz="2800" u="none" cap="none" strike="noStrike">
              <ns1:solidFill>
                <ns1:schemeClr val="accent4"/>
              </ns1:solidFill>
              <ns1:latin typeface="Arial"/>
              <ns1:ea typeface="Arial"/>
              <ns1:cs typeface="Arial"/>
              <ns1:sym typeface="Arial"/>
            </ns1:endParaRPr>
          </ns1:p>
        </ns0:txBody>
      </ns0:sp>
      <ns0:sp>
        <ns0:nvSpPr>
          <ns0:cNvPr id="861" name="Google Shape;861;p33"/>
          <ns0:cNvSpPr txBox="1"/>
          <ns0:nvPr/>
        </ns0:nvSpPr>
        <ns0:spPr>
          <ns1:xfrm>
            <ns1:off x="2117479" y="1663570"/>
            <ns1:ext cx="989672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lt1"/>
                </ns1:solidFill>
                <ns1:latin typeface="BIZ UDPGothic"/>
                <ns1:ea typeface="BIZ UDPGothic"/>
                <ns1:cs typeface="BIZ UDPGothic"/>
                <ns1:sym typeface="BIZ UDPGothic"/>
              </ns1:rPr>
              <ns1:t>A dedicated planner will create the title and announcement text!</ns1:t>
            </ns1:r>
            <ns1:endParaRPr b="1" i="0" sz="2800" u="none" cap="none" strike="noStrike">
              <ns1:solidFill>
                <ns1:schemeClr val="lt1"/>
              </ns1:solidFill>
              <ns1:latin typeface="BIZ UDPGothic"/>
              <ns1:ea typeface="BIZ UDPGothic"/>
              <ns1:cs typeface="BIZ UDPGothic"/>
              <ns1:sym typeface="BIZ UDPGothic"/>
            </ns1:endParaRPr>
          </ns1:p>
        </ns0:txBody>
      </ns0:sp>
      <ns0:sp>
        <ns0:nvSpPr>
          <ns0:cNvPr id="862" name="Google Shape;862;p33"/>
          <ns0:cNvSpPr/>
          <ns0:nvPr/>
        </ns0:nvSpPr>
        <ns0:spPr>
          <ns1:xfrm>
            <ns1:off x="301520" y="4108282"/>
            <ns1:ext cx="11439456" cy="2429277"/>
          </ns1:xfrm>
          <ns1:prstGeom prst="roundRect">
            <ns1:avLst>
              <ns1:gd fmla="val 4943" name="adj"/>
            </ns1:avLst>
          </ns1:prstGeom>
          <ns1:noFill/>
          <ns1:ln cap="flat" cmpd="sng" w="412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accent4"/>
                </ns1:solidFill>
                <ns1:latin typeface="Arial"/>
                <ns1:ea typeface="Arial"/>
                <ns1:cs typeface="Arial"/>
                <ns1:sym typeface="Arial"/>
              </ns1:rPr>
              <ns1:t>　　　　　　　</ns1:t>
            </ns1:r>
            <ns1:endParaRPr b="0" i="0" sz="2800" u="none" cap="none" strike="noStrike">
              <ns1:solidFill>
                <ns1:schemeClr val="accent4"/>
              </ns1:solidFill>
              <ns1:latin typeface="Arial"/>
              <ns1:ea typeface="Arial"/>
              <ns1:cs typeface="Arial"/>
              <ns1:sym typeface="Arial"/>
            </ns1:endParaRPr>
          </ns1:p>
        </ns0:txBody>
      </ns0:sp>
      <ns0:sp>
        <ns0:nvSpPr>
          <ns0:cNvPr id="863" name="Google Shape;863;p33"/>
          <ns0:cNvSpPr txBox="1"/>
          <ns0:nvPr/>
        </ns0:nvSpPr>
        <ns0:spPr>
          <ns1:xfrm>
            <ns1:off x="2145538" y="2189387"/>
            <ns1:ext cx="9865549" cy="30777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A Majisemi planner with IT knowledge will collaborate with you to create a webinar plan that achieves audience acquisition and business negotiations.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64" name="Google Shape;864;p33"/>
          <ns0:cNvSpPr/>
          <ns0:nvPr/>
        </ns0:nvSpPr>
        <ns0:spPr>
          <ns1:xfrm>
            <ns1:off x="301520" y="4102056"/>
            <ns1:ext cx="11455436" cy="1098880"/>
          </ns1:xfrm>
          <ns1:prstGeom prst="round2SameRect">
            <ns1:avLst>
              <ns1:gd fmla="val 12044" name="adj1"/>
              <ns1:gd fmla="val 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Arial"/>
              <ns1:ea typeface="Arial"/>
              <ns1:cs typeface="Arial"/>
              <ns1:sym typeface="Arial"/>
            </ns1:endParaRPr>
          </ns1:p>
        </ns0:txBody>
      </ns0:sp>
      <ns0:sp>
        <ns0:nvSpPr>
          <ns0:cNvPr id="865" name="Google Shape;865;p33"/>
          <ns0:cNvSpPr txBox="1"/>
          <ns0:nvPr/>
        </ns0:nvSpPr>
        <ns0:spPr>
          <ns1:xfrm>
            <ns1:off x="2117479" y="4165714"/>
            <ns1:ext cx="9896721" cy="43088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200"/>
              <ns1:buFont typeface="Arial"/>
              <ns1:buNone/>
            </ns1:pPr>
            <ns1:r>
              <ns1:rPr b="1" i="0" lang="ja-JP" sz="2200" u="none" cap="none" strike="noStrike">
                <ns1:solidFill>
                  <ns1:schemeClr val="lt1"/>
                </ns1:solidFill>
                <ns1:latin typeface="BIZ UDPGothic"/>
                <ns1:ea typeface="BIZ UDPGothic"/>
                <ns1:cs typeface="BIZ UDPGothic"/>
                <ns1:sym typeface="BIZ UDPGothic"/>
              </ns1:rPr>
              <ns1:t>Attendants (seminar secretariat) will support you until the webinar is held!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66" name="Google Shape;866;p33"/>
          <ns0:cNvSpPr txBox="1"/>
          <ns0:nvPr/>
        </ns0:nvSpPr>
        <ns0:spPr>
          <ns1:xfrm>
            <ns1:off x="2145539" y="4602631"/>
            <ns1:ext cx="9865548"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Attendants with experience in managing 1,000 seminars annually will accompany you until the seminar is held.</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Feel free to consult us with any issues!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67" name="Google Shape;867;p33"/>
          <ns0:cNvSpPr txBox="1"/>
          <ns0:nvPr/>
        </ns0:nvSpPr>
        <ns0:spPr>
          <ns1:xfrm>
            <ns1:off x="461083" y="4664218"/>
            <ns1:ext cx="1630376" cy="5077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Attendant</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 secretariat)</ns1:t>
            </ns1:r>
            <ns1:endParaRPr b="0" i="0" sz="1100" u="none" cap="none" strike="noStrike">
              <ns1:solidFill>
                <ns1:srgbClr val="000000"/>
              </ns1:solidFill>
              <ns1:latin typeface="BIZ UDPGothic"/>
              <ns1:ea typeface="BIZ UDPGothic"/>
              <ns1:cs typeface="BIZ UDPGothic"/>
              <ns1:sym typeface="BIZ UDPGothic"/>
            </ns1:endParaRPr>
          </ns1:p>
        </ns0:txBody>
      </ns0:sp>
      <ns0:pic>
        <ns0:nvPicPr>
          <ns0:cNvPr descr="ロゴ, アイコン&#10;&#10;自動的に生成された説明" id="868" name="Google Shape;868;p33"/>
          <ns0:cNvPicPr preferRelativeResize="0"/>
          <ns0:nvPr/>
        </ns0:nvPicPr>
        <ns0:blipFill rotWithShape="1">
          <ns1:blip ns2:embed="rId4">
            <ns1:alphaModFix/>
          </ns1:blip>
          <ns1:srcRect b="0" l="0" r="0" t="0"/>
          <ns1:stretch/>
        </ns0:blipFill>
        <ns0:spPr>
          <ns1:xfrm>
            <ns1:off x="954179" y="4141747"/>
            <ns1:ext cx="644185" cy="548242"/>
          </ns1:xfrm>
          <ns1:prstGeom prst="rect">
            <ns1:avLst/>
          </ns1:prstGeom>
          <ns1:noFill/>
          <ns1:ln>
            <ns1:noFill/>
          </ns1:ln>
        </ns0:spPr>
      </ns0:pic>
      <ns0:sp>
        <ns0:nvSpPr>
          <ns0:cNvPr id="869" name="Google Shape;869;p33"/>
          <ns0:cNvSpPr/>
          <ns0:nvPr/>
        </ns0:nvSpPr>
        <ns0:spPr>
          <ns1:xfrm>
            <ns1:off x="584950" y="2832425"/>
            <ns1:ext cx="2703300" cy="10989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Formal application</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Please enter product name, product information, target, and pain points into the management system.</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870" name="Google Shape;870;p33"/>
          <ns0:cNvSpPr txBox="1"/>
          <ns0:nvPr/>
        </ns0:nvSpPr>
        <ns0:spPr>
          <ns1:xfrm>
            <ns1:off x="6775924" y="3421089"/>
            <ns1:ext cx="87556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By email</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Confirmation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1" name="Google Shape;871;p33"/>
          <ns0:cNvSpPr txBox="1"/>
          <ns0:nvPr/>
        </ns0:nvSpPr>
        <ns0:spPr>
          <ns1:xfrm>
            <ns1:off x="10469220" y="2861070"/>
            <ns1:ext cx="1239300" cy="954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By our company</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Preparation for the launch of the attendee page</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Launch preparation</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Starts now!!</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2" name="Google Shape;872;p33"/>
          <ns0:cNvSpPr/>
          <ns0:nvPr/>
        </ns0:nvSpPr>
        <ns0:spPr>
          <ns1:xfrm>
            <ns1:off x="391150" y="2744400"/>
            <ns1:ext cx="8115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STEP1</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73" name="Google Shape;873;p33"/>
          <ns0:cNvSpPr/>
          <ns0:nvPr/>
        </ns0:nvSpPr>
        <ns0:spPr>
          <ns1:xfrm>
            <ns1:off x="3560225" y="2845325"/>
            <ns1:ext cx="3192900" cy="10860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Planning meeting</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Conduct a one-hour online meeting.</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Align details based on preliminary information.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4" name="Google Shape;874;p33"/>
          <ns0:cNvSpPr/>
          <ns0:nvPr/>
        </ns0:nvSpPr>
        <ns0:spPr>
          <ns1:xfrm>
            <ns1:off x="3405126" y="2744400"/>
            <ns1:ext cx="7464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STEP2</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75" name="Google Shape;875;p33"/>
          <ns0:cNvSpPr/>
          <ns0:nvPr/>
        </ns0:nvSpPr>
        <ns0:spPr>
          <ns1:xfrm>
            <ns1:off x="7651475" y="2868325"/>
            <ns1:ext cx="2663400" cy="10629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Plan finalized</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Press the approval button in the management system to finalize the plan.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6" name="Google Shape;876;p33"/>
          <ns0:cNvSpPr/>
          <ns0:nvPr/>
        </ns0:nvSpPr>
        <ns0:spPr>
          <ns1:xfrm>
            <ns1:off x="7523242" y="2754425"/>
            <ns1:ext cx="8115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STEP3</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77" name="Google Shape;877;p33"/>
          <ns0:cNvSpPr/>
          <ns0:nvPr/>
        </ns0:nvSpPr>
        <ns0:spPr>
          <ns1:xfrm rot="5400000">
            <ns1:off x="10267163" y="3251764"/>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78" name="Google Shape;878;p33"/>
          <ns0:cNvSpPr/>
          <ns0:nvPr/>
        </ns0:nvSpPr>
        <ns0:spPr>
          <ns1:xfrm rot="5400000">
            <ns1:off x="6706885" y="3225002"/>
            <ns1:ext cx="335400" cy="17280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79" name="Google Shape;879;p33"/>
          <ns0:cNvSpPr/>
          <ns0:nvPr/>
        </ns0:nvSpPr>
        <ns0:spPr>
          <ns1:xfrm rot="5400000">
            <ns1:off x="3234851" y="3224982"/>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0" name="Google Shape;880;p33"/>
          <ns0:cNvSpPr/>
          <ns0:nvPr/>
        </ns0:nvSpPr>
        <ns0:spPr>
          <ns1:xfrm>
            <ns1:off x="594603" y="5271240"/>
            <ns1:ext cx="2141901"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Launch of attendee page</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5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Creation of registration page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81" name="Google Shape;881;p33"/>
          <ns0:cNvSpPr/>
          <ns0:nvPr/>
        </ns0:nvSpPr>
        <ns0:spPr>
          <ns1:xfrm>
            <ns1:off x="400814" y="5234016"/>
            <ns1:ext cx="8217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STEP4</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82" name="Google Shape;882;p33"/>
          <ns0:cNvSpPr/>
          <ns0:nvPr/>
        </ns0:nvSpPr>
        <ns0:spPr>
          <ns1:xfrm rot="5400000">
            <ns1:off x="2685716" y="573999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3" name="Google Shape;883;p33"/>
          <ns0:cNvSpPr/>
          <ns0:nvPr/>
        </ns0:nvSpPr>
        <ns0:spPr>
          <ns1:xfrm>
            <ns1:off x="3404538" y="5271240"/>
            <ns1:ext cx="1708047"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Handling of registrants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・Respond to inquiri</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es
・Send reminders</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・Issue participation URL</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84" name="Google Shape;884;p33"/>
          <ns0:cNvSpPr/>
          <ns0:nvPr/>
        </ns0:nvSpPr>
        <ns0:spPr>
          <ns1:xfrm>
            <ns1:off x="2776895" y="5234016"/>
            <ns1:ext cx="8217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 5</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885" name="Google Shape;885;p33"/>
          <ns0:cNvSpPr/>
          <ns0:nvPr/>
        </ns0:nvSpPr>
        <ns0:spPr>
          <ns1:xfrm rot="5400000">
            <ns1:off x="5061797" y="573999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6" name="Google Shape;886;p33"/>
          <ns0:cNvSpPr/>
          <ns0:nvPr/>
        </ns0:nvSpPr>
        <ns0:spPr>
          <ns1:xfrm>
            <ns1:off x="5415676" y="5258088"/>
            <ns1:ext cx="2675481"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Rehearsal</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・Confirm the day's flow and requests</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
・Check the speaker's connection env</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ironment
・Confirm preparation status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87" name="Google Shape;887;p33"/>
          <ns0:cNvSpPr/>
          <ns0:nvPr/>
        </ns0:nvSpPr>
        <ns0:spPr>
          <ns1:xfrm>
            <ns1:off x="5170572" y="5220864"/>
            <ns1:ext cx="8217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STEP6</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88" name="Google Shape;888;p33"/>
          <ns0:cNvSpPr/>
          <ns0:nvPr/>
        </ns0:nvSpPr>
        <ns0:spPr>
          <ns1:xfrm rot="5400000">
            <ns1:off x="8052274" y="5726866"/>
            <ns1:ext cx="335400" cy="17280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9" name="Google Shape;889;p33"/>
          <ns0:cNvSpPr/>
          <ns0:nvPr/>
        </ns0:nvSpPr>
        <ns0:spPr>
          <ns1:xfrm>
            <ns1:off x="8359402" y="5246604"/>
            <ns1:ext cx="1640054"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On the day</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・Moderation</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・Collect surveys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90" name="Google Shape;890;p33"/>
          <ns0:cNvSpPr/>
          <ns0:nvPr/>
        </ns0:nvSpPr>
        <ns0:spPr>
          <ns1:xfrm rot="5400000">
            <ns1:off x="9954035" y="5715362"/>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91" name="Google Shape;891;p33"/>
          <ns0:cNvSpPr/>
          <ns0:nvPr/>
        </ns0:nvSpPr>
        <ns0:spPr>
          <ns1:xfrm>
            <ns1:off x="10267700" y="5261235"/>
            <ns1:ext cx="1371094" cy="1166896"/>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Report creation</ns1:t>
            </ns1:r>
            <ns1:endParaRPr b="0" i="0" sz="1050" u="none" cap="none" strike="noStrike">
              <ns1:solidFill>
                <ns1:schemeClr val="accent4"/>
              </ns1:solidFill>
              <ns1:latin typeface="BIZ UDPGothic"/>
              <ns1:ea typeface="BIZ UDPGothic"/>
              <ns1:cs typeface="BIZ UDPGothic"/>
              <ns1:sym typeface="BIZ UDPGothic"/>
            </ns1:endParaRPr>
          </ns1:p>
        </ns0:txBody>
      </ns0:sp>
      <ns0:grpSp>
        <ns0:nvGrpSpPr>
          <ns0:cNvPr id="892" name="Google Shape;892;p33"/>
          <ns0:cNvGrpSpPr/>
          <ns0:nvPr/>
        </ns0:nvGrpSpPr>
        <ns0:grpSpPr>
          <ns1:xfrm rot="-721227">
            <ns1:off x="7013610" y="2941875"/>
            <ns1:ext cx="379952" cy="459675"/>
            <ns1:chOff x="5943600" y="6791161"/>
            <ns1:chExt cx="1056873" cy="1265969"/>
          </ns1:xfrm>
        </ns0:grpSpPr>
        <ns0:sp>
          <ns0:nvSpPr>
            <ns0:cNvPr id="893" name="Google Shape;893;p33"/>
            <ns0:cNvSpPr/>
            <ns0:nvPr/>
          </ns0:nvSpPr>
          <ns0:spPr>
            <ns1:xfrm>
              <ns1:off x="5943600" y="7315200"/>
              <ns1:ext cx="1049798" cy="74193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94" name="Google Shape;894;p33"/>
            <ns0:cNvSpPr/>
            <ns0:nvPr/>
          </ns0:nvSpPr>
          <ns0:spPr>
            <ns1:xfrm rot="-2700000">
              <ns1:off x="6098378" y="6945936"/>
              <ns1:ext cx="747320" cy="747320"/>
            </ns1:xfrm>
            <ns1:prstGeom prst="rtTriangle">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sp>
        <ns0:nvSpPr>
          <ns0:cNvPr id="895" name="Google Shape;895;p33"/>
          <ns0:cNvSpPr/>
          <ns0:nvPr/>
        </ns0:nvSpPr>
        <ns0:spPr>
          <ns1:xfrm rot="5400000">
            <ns1:off x="321042" y="5715362"/>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896" name="Google Shape;896;p33"/>
          <ns0:cNvGrpSpPr/>
          <ns0:nvPr/>
        </ns0:nvGrpSpPr>
        <ns0:grpSpPr>
          <ns1:xfrm>
            <ns1:off x="7366270" y="5034687"/>
            <ns1:ext cx="875622" cy="678944"/>
            <ns1:chOff x="7366270" y="5034687"/>
            <ns1:chExt cx="875622" cy="678944"/>
          </ns1:xfrm>
        </ns0:grpSpPr>
        <ns0:sp>
          <ns0:nvSpPr>
            <ns0:cNvPr id="897" name="Google Shape;897;p33"/>
            <ns0:cNvSpPr/>
            <ns0:nvPr/>
          </ns0:nvSpPr>
          <ns0:spPr>
            <ns1:xfrm>
              <ns1:off x="7462657" y="5034687"/>
              <ns1:ext cx="678944" cy="678944"/>
            </ns1:xfrm>
            <ns1:prstGeom prst="ellipse">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98" name="Google Shape;898;p33"/>
            <ns0:cNvSpPr txBox="1"/>
            <ns0:nvPr/>
          </ns0:nvSpPr>
          <ns0:spPr>
            <ns1:xfrm>
              <ns1:off x="7366270" y="5386269"/>
              <ns1:ext cx="875622" cy="24618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Cast</ns1:t>
              </ns1:r>
              <ns1:endParaRPr b="0" i="0" sz="1000" u="none" cap="none" strike="noStrike">
                <ns1:solidFill>
                  <ns1:schemeClr val="accent4"/>
                </ns1:solidFill>
                <ns1:latin typeface="BIZ UDPGothic"/>
                <ns1:ea typeface="BIZ UDPGothic"/>
                <ns1:cs typeface="BIZ UDPGothic"/>
                <ns1:sym typeface="BIZ UDPGothic"/>
              </ns1:endParaRPr>
            </ns1:p>
          </ns0:txBody>
        </ns0:sp>
        <ns0:pic>
          <ns0:nvPicPr>
            <ns0:cNvPr descr="オフィス ワーカー (女性) 単色塗りつぶし" id="899" name="Google Shape;899;p33"/>
            <ns0:cNvPicPr preferRelativeResize="0"/>
            <ns0:nvPr/>
          </ns0:nvPicPr>
          <ns0:blipFill rotWithShape="1">
            <ns1:blip ns2:embed="rId5">
              <ns1:alphaModFix/>
            </ns1:blip>
            <ns1:srcRect b="15736" l="0" r="0" t="0"/>
            <ns1:stretch/>
          </ns0:blipFill>
          <ns0:spPr>
            <ns1:xfrm>
              <ns1:off x="7638252" y="5056360"/>
              <ns1:ext cx="437032" cy="368257"/>
            </ns1:xfrm>
            <ns1:prstGeom prst="rect">
              <ns1:avLst/>
            </ns1:prstGeom>
            <ns1:noFill/>
            <ns1:ln>
              <ns1:noFill/>
            </ns1:ln>
          </ns0:spPr>
        </ns0:pic>
        <ns0:pic>
          <ns0:nvPicPr>
            <ns0:cNvPr descr="無線マイク 単色塗りつぶし" id="900" name="Google Shape;900;p33"/>
            <ns0:cNvPicPr preferRelativeResize="0"/>
            <ns0:nvPr/>
          </ns0:nvPicPr>
          <ns0:blipFill rotWithShape="1">
            <ns1:blip ns2:embed="rId6">
              <ns1:alphaModFix/>
            </ns1:blip>
            <ns1:srcRect b="0" l="0" r="0" t="0"/>
            <ns1:stretch/>
          </ns0:blipFill>
          <ns0:spPr>
            <ns1:xfrm>
              <ns1:off x="7531374" y="5184078"/>
              <ns1:ext cx="250314" cy="250314"/>
            </ns1:xfrm>
            <ns1:prstGeom prst="rect">
              <ns1:avLst/>
            </ns1:prstGeom>
            <ns1:noFill/>
            <ns1:ln>
              <ns1:noFill/>
            </ns1:ln>
          </ns0:spPr>
        </ns0:pic>
      </ns0:grpSp>
      <ns0:grpSp>
        <ns0:nvGrpSpPr>
          <ns0:cNvPr id="901" name="Google Shape;901;p33"/>
          <ns0:cNvGrpSpPr/>
          <ns0:nvPr/>
        </ns0:nvGrpSpPr>
        <ns0:grpSpPr>
          <ns1:xfrm>
            <ns1:off x="9288838" y="5034687"/>
            <ns1:ext cx="875622" cy="678944"/>
            <ns1:chOff x="7366270" y="5034687"/>
            <ns1:chExt cx="875622" cy="678944"/>
          </ns1:xfrm>
        </ns0:grpSpPr>
        <ns0:sp>
          <ns0:nvSpPr>
            <ns0:cNvPr id="902" name="Google Shape;902;p33"/>
            <ns0:cNvSpPr/>
            <ns0:nvPr/>
          </ns0:nvSpPr>
          <ns0:spPr>
            <ns1:xfrm>
              <ns1:off x="7462657" y="5034687"/>
              <ns1:ext cx="678944" cy="678944"/>
            </ns1:xfrm>
            <ns1:prstGeom prst="ellipse">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03" name="Google Shape;903;p33"/>
            <ns0:cNvSpPr txBox="1"/>
            <ns0:nvPr/>
          </ns0:nvSpPr>
          <ns0:spPr>
            <ns1:xfrm>
              <ns1:off x="7366270" y="5386269"/>
              <ns1:ext cx="875622" cy="25387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050" u="none" cap="none" strike="noStrike">
                  <ns1:solidFill>
                    <ns1:schemeClr val="accent4"/>
                  </ns1:solidFill>
                  <ns1:latin typeface="BIZ UDPGothic"/>
                  <ns1:ea typeface="BIZ UDPGothic"/>
                  <ns1:cs typeface="BIZ UDPGothic"/>
                  <ns1:sym typeface="BIZ UDPGothic"/>
                </ns1:rPr>
                <ns1:t>Cast</ns1:t>
              </ns1:r>
              <ns1:endParaRPr b="0" i="0" sz="1050" u="none" cap="none" strike="noStrike">
                <ns1:solidFill>
                  <ns1:schemeClr val="accent4"/>
                </ns1:solidFill>
                <ns1:latin typeface="BIZ UDPGothic"/>
                <ns1:ea typeface="BIZ UDPGothic"/>
                <ns1:cs typeface="BIZ UDPGothic"/>
                <ns1:sym typeface="BIZ UDPGothic"/>
              </ns1:endParaRPr>
            </ns1:p>
          </ns0:txBody>
        </ns0:sp>
        <ns0:pic>
          <ns0:nvPicPr>
            <ns0:cNvPr descr="オフィス ワーカー (女性) 単色塗りつぶし" id="904" name="Google Shape;904;p33"/>
            <ns0:cNvPicPr preferRelativeResize="0"/>
            <ns0:nvPr/>
          </ns0:nvPicPr>
          <ns0:blipFill rotWithShape="1">
            <ns1:blip ns2:embed="rId5">
              <ns1:alphaModFix/>
            </ns1:blip>
            <ns1:srcRect b="15736" l="0" r="0" t="0"/>
            <ns1:stretch/>
          </ns0:blipFill>
          <ns0:spPr>
            <ns1:xfrm>
              <ns1:off x="7638252" y="5061676"/>
              <ns1:ext cx="437032" cy="368257"/>
            </ns1:xfrm>
            <ns1:prstGeom prst="rect">
              <ns1:avLst/>
            </ns1:prstGeom>
            <ns1:noFill/>
            <ns1:ln>
              <ns1:noFill/>
            </ns1:ln>
          </ns0:spPr>
        </ns0:pic>
        <ns0:pic>
          <ns0:nvPicPr>
            <ns0:cNvPr descr="無線マイク 単色塗りつぶし" id="905" name="Google Shape;905;p33"/>
            <ns0:cNvPicPr preferRelativeResize="0"/>
            <ns0:nvPr/>
          </ns0:nvPicPr>
          <ns0:blipFill rotWithShape="1">
            <ns1:blip ns2:embed="rId6">
              <ns1:alphaModFix/>
            </ns1:blip>
            <ns1:srcRect b="0" l="0" r="0" t="0"/>
            <ns1:stretch/>
          </ns0:blipFill>
          <ns0:spPr>
            <ns1:xfrm>
              <ns1:off x="7531374" y="5189394"/>
              <ns1:ext cx="250314" cy="250314"/>
            </ns1:xfrm>
            <ns1:prstGeom prst="rect">
              <ns1:avLst/>
            </ns1:prstGeom>
            <ns1:noFill/>
            <ns1:ln>
              <ns1:noFill/>
            </ns1:ln>
          </ns0:spPr>
        </ns0:pic>
      </ns0:grpSp>
      <ns0:sp>
        <ns0:nvSpPr>
          <ns0:cNvPr id="906" name="Google Shape;906;p33"/>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907" name="Google Shape;907;p33"/>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908" name="Google Shape;908;p33"/>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4.xml><?xml version="1.0" encoding="utf-8"?>
<ns0:sld xmlns:ns0="http://schemas.openxmlformats.org/presentationml/2006/main" xmlns:ns1="http://schemas.openxmlformats.org/drawingml/2006/main" xmlns:ns2="http://schemas.openxmlformats.org/officeDocument/2006/relationships">
  <ns0:cSld>
    <ns0:spTree>
      <ns0:nvGrpSpPr>
        <ns0:cNvPr id="912" name="Shape 912"/>
        <ns0:cNvGrpSpPr/>
        <ns0:nvPr/>
      </ns0:nvGrpSpPr>
      <ns0:grpSpPr>
        <ns1:xfrm>
          <ns1:off x="0" y="0"/>
          <ns1:ext cx="0" cy="0"/>
          <ns1:chOff x="0" y="0"/>
          <ns1:chExt cx="0" cy="0"/>
        </ns1:xfrm>
      </ns0:grpSpPr>
      <ns0:sp>
        <ns0:nvSpPr>
          <ns0:cNvPr id="913" name="Google Shape;913;p34"/>
          <ns0:cNvSpPr/>
          <ns0:nvPr/>
        </ns0:nvSpPr>
        <ns0:spPr>
          <ns1:xfrm>
            <ns1:off x="285750" y="1549400"/>
            <ns1:ext cx="11472000" cy="651000"/>
          </ns1:xfrm>
          <ns1:prstGeom prst="round2SameRect">
            <ns1:avLst>
              <ns1:gd fmla="val 12044" name="adj1"/>
              <ns1:gd fmla="val 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Arial"/>
              <ns1:ea typeface="Arial"/>
              <ns1:cs typeface="Arial"/>
              <ns1:sym typeface="Arial"/>
            </ns1:endParaRPr>
          </ns1:p>
        </ns0:txBody>
      </ns0:sp>
      <ns0:cxnSp>
        <ns0:nvCxnSpPr>
          <ns0:cNvPr id="914" name="Google Shape;914;p34"/>
          <ns0:cNvCxnSpPr/>
          <ns0:nvPr/>
        </ns0:nvCxnSpPr>
        <ns0:spPr>
          <ns1:xfrm>
            <ns1:off x="6350" y="79979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915" name="Google Shape;915;p34"/>
          <ns0:cNvSpPr/>
          <ns0:nvPr/>
        </ns0:nvSpPr>
        <ns0:spPr>
          <ns1:xfrm>
            <ns1:off x="12028601" y="-53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16" name="Google Shape;916;p34"/>
          <ns0:cNvSpPr txBox="1"/>
          <ns0:nvPr/>
        </ns0:nvSpPr>
        <ns0:spPr>
          <ns1:xfrm>
            <ns1:off x="221196" y="101835"/>
            <ns1:ext cx="6230400" cy="586200"/>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17" name="Google Shape;917;p34"/>
          <ns0:cNvSpPr/>
          <ns0:nvPr/>
        </ns0:nvSpPr>
        <ns0:spPr>
          <ns1:xfrm>
            <ns1:off x="301520" y="1240985"/>
            <ns1:ext cx="11455500" cy="259800"/>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918" name="Google Shape;918;p34"/>
          <ns0:cNvSpPr txBox="1"/>
          <ns0:nvPr/>
        </ns0:nvSpPr>
        <ns0:spPr>
          <ns1:xfrm>
            <ns1:off x="252730" y="765175"/>
            <ns1:ext cx="10130100" cy="709500"/>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Dedicated support from the planning stage</ns1:t>
            </ns1:r>
            <ns1:endParaRPr b="1" i="0" sz="3600" u="none" cap="none" strike="noStrike">
              <ns1:solidFill>
                <ns1:schemeClr val="accent4"/>
              </ns1:solidFill>
              <ns1:latin typeface="BIZ UDPGothic"/>
              <ns1:ea typeface="BIZ UDPGothic"/>
              <ns1:cs typeface="BIZ UDPGothic"/>
              <ns1:sym typeface="BIZ UDPGothic"/>
            </ns1:endParaRPr>
          </ns1:p>
        </ns0:txBody>
      </ns0:sp>
      <ns0:sp>
        <ns0:nvSpPr>
          <ns0:cNvPr id="919" name="Google Shape;919;p34"/>
          <ns0:cNvSpPr/>
          <ns0:nvPr/>
        </ns0:nvSpPr>
        <ns0:spPr>
          <ns1:xfrm>
            <ns1:off x="301625" y="1586865"/>
            <ns1:ext cx="11439600" cy="4909200"/>
          </ns1:xfrm>
          <ns1:prstGeom prst="roundRect">
            <ns1:avLst>
              <ns1:gd fmla="val 4943" name="adj"/>
            </ns1:avLst>
          </ns1:prstGeom>
          <ns1:noFill/>
          <ns1:ln cap="flat" cmpd="sng" w="412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accent4"/>
                </ns1:solidFill>
                <ns1:latin typeface="BIZ UDPGothic"/>
                <ns1:ea typeface="BIZ UDPGothic"/>
                <ns1:cs typeface="BIZ UDPGothic"/>
                <ns1:sym typeface="BIZ UDPGothic"/>
              </ns1:rPr>
              <ns1:t>　　　　　　　</ns1:t>
            </ns1:r>
            <ns1:endParaRPr b="0" i="0" sz="2800" u="none" cap="none" strike="noStrike">
              <ns1:solidFill>
                <ns1:schemeClr val="accent4"/>
              </ns1:solidFill>
              <ns1:latin typeface="BIZ UDPGothic"/>
              <ns1:ea typeface="BIZ UDPGothic"/>
              <ns1:cs typeface="BIZ UDPGothic"/>
              <ns1:sym typeface="BIZ UDPGothic"/>
            </ns1:endParaRPr>
          </ns1:p>
        </ns0:txBody>
      </ns0:sp>
      <ns0:sp>
        <ns0:nvSpPr>
          <ns0:cNvPr id="920" name="Google Shape;920;p34"/>
          <ns0:cNvSpPr txBox="1"/>
          <ns0:nvPr/>
        </ns0:nvSpPr>
        <ns0:spPr>
          <ns1:xfrm>
            <ns1:off x="373134" y="1582290"/>
            <ns1:ext cx="98967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lt1"/>
                </ns1:solidFill>
                <ns1:latin typeface="BIZ UDPGothic"/>
                <ns1:ea typeface="BIZ UDPGothic"/>
                <ns1:cs typeface="BIZ UDPGothic"/>
                <ns1:sym typeface="BIZ UDPGothic"/>
              </ns1:rPr>
              <ns1:t>Flow of the planning stage</ns1:t>
            </ns1:r>
            <ns1:endParaRPr b="1" i="0" sz="2800" u="none" cap="none" strike="noStrike">
              <ns1:solidFill>
                <ns1:schemeClr val="lt1"/>
              </ns1:solidFill>
              <ns1:latin typeface="BIZ UDPGothic"/>
              <ns1:ea typeface="BIZ UDPGothic"/>
              <ns1:cs typeface="BIZ UDPGothic"/>
              <ns1:sym typeface="BIZ UDPGothic"/>
            </ns1:endParaRPr>
          </ns1:p>
        </ns0:txBody>
      </ns0:sp>
      <ns0:sp>
        <ns0:nvSpPr>
          <ns0:cNvPr id="921" name="Google Shape;921;p34"/>
          <ns0:cNvSpPr txBox="1"/>
          <ns0:nvPr/>
        </ns0:nvSpPr>
        <ns0:spPr>
          <ns1:xfrm>
            <ns1:off x="9912350" y="5088255"/>
            <ns1:ext cx="15399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Preparation for the launch of the attendee page</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Start of launch preparation</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922" name="Google Shape;922;p34"/>
          <ns0:cNvSpPr/>
          <ns0:nvPr/>
        </ns0:nvSpPr>
        <ns0:spPr>
          <ns1:xfrm>
            <ns1:off x="3775491" y="2491250"/>
            <ns1:ext cx="3192900" cy="12288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Planning meeting</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Conduct a meeting of about one hour. Propose key points while aligning details.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23" name="Google Shape;923;p34"/>
          <ns0:cNvSpPr/>
          <ns0:nvPr/>
        </ns0:nvSpPr>
        <ns0:spPr>
          <ns1:xfrm>
            <ns1:off x="623300" y="4809895"/>
            <ns1:ext cx="2663400" cy="1284900"/>
          </ns1:xfrm>
          <ns1:prstGeom prst="roundRect">
            <ns1:avLst>
              <ns1:gd fmla="val 9184" name="adj"/>
            </ns1:avLst>
          </ns1:prstGeom>
          <ns1:solidFill>
            <ns1:srgbClr val="F2F2F2"/>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Submission of planning proposal</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After creating the planning proposal, the planning manager will submit it via email.</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24" name="Google Shape;924;p34"/>
          <ns0:cNvSpPr/>
          <ns0:nvPr/>
        </ns0:nvSpPr>
        <ns0:spPr>
          <ns1:xfrm rot="5400000">
            <ns1:off x="9658098" y="5294579"/>
            <ns1:ext cx="335400" cy="17280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25" name="Google Shape;925;p34"/>
          <ns0:cNvSpPr txBox="1"/>
          <ns0:nvPr/>
        </ns0:nvSpPr>
        <ns0:spPr>
          <ns1:xfrm>
            <ns1:off x="10428204" y="170738"/>
            <ns1:ext cx="1542600" cy="4728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6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Arial"/>
                <ns1:ea typeface="Arial"/>
                <ns1:cs typeface="Arial"/>
                <ns1:sym typeface="Arial"/>
              </ns1:rPr>
              <ns1:t>Webinar</ns1:t>
            </ns1:r>
            <ns1:endParaRPr b="0" i="0" sz="1200" u="none" cap="none" strike="noStrike">
              <ns1:solidFill>
                <ns1:schemeClr val="accent4"/>
              </ns1:solidFill>
              <ns1:latin typeface="Arial"/>
              <ns1:ea typeface="Arial"/>
              <ns1:cs typeface="Arial"/>
              <ns1:sym typeface="Arial"/>
            </ns1:endParaRPr>
          </ns1:p>
          <ns1:p>
            <ns1:pPr indent="0" lvl="0" marL="0" marR="0" rtl="0" algn="r">
              <ns1:lnSpc>
                <ns1:spcPct val="106000"/>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Arial"/>
                <ns1:ea typeface="Arial"/>
                <ns1:cs typeface="Arial"/>
                <ns1:sym typeface="Arial"/>
              </ns1:rPr>
              <ns1:t>as a Service</ns1:t>
            </ns1:r>
            <ns1:endParaRPr b="0" i="0" sz="1200" u="none" cap="none" strike="noStrike">
              <ns1:solidFill>
                <ns1:srgbClr val="163F9B"/>
              </ns1:solidFill>
              <ns1:latin typeface="Arial"/>
              <ns1:ea typeface="Arial"/>
              <ns1:cs typeface="Arial"/>
              <ns1:sym typeface="Arial"/>
            </ns1:endParaRPr>
          </ns1:p>
        </ns0:txBody>
      </ns0:sp>
      <ns0:sp>
        <ns0:nvSpPr>
          <ns0:cNvPr id="926" name="Google Shape;926;p34"/>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927" name="Google Shape;927;p34"/>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lang="ja-JP"/>
              <ns1:t>‹#›</ns1:t>
            </ns1:fld>
            <ns1:endParaRPr/>
          </ns1:p>
        </ns0:txBody>
      </ns0:sp>
      <ns0:sp>
        <ns0:nvSpPr>
          <ns0:cNvPr id="928" name="Google Shape;928;p34"/>
          <ns0:cNvSpPr/>
          <ns0:nvPr/>
        </ns0:nvSpPr>
        <ns0:spPr>
          <ns1:xfrm>
            <ns1:off x="478800" y="2491335"/>
            <ns1:ext cx="2808600" cy="1228800"/>
          </ns1:xfrm>
          <ns1:prstGeom prst="roundRect">
            <ns1:avLst>
              <ns1:gd fmla="val 9184" name="adj"/>
            </ns1:avLst>
          </ns1:prstGeom>
          <ns1:solidFill>
            <ns1:srgbClr val="F2F2F2"/>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Preliminary preparation</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The planning manager will gather information on the seminar theme you share in advance and create key point proposals.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929" name="Google Shape;929;p34"/>
          <ns0:cNvSpPr/>
          <ns0:nvPr/>
        </ns0:nvSpPr>
        <ns0:spPr>
          <ns1:xfrm>
            <ns1:off x="7450227" y="2491250"/>
            <ns1:ext cx="3192900" cy="1228800"/>
          </ns1:xfrm>
          <ns1:prstGeom prst="roundRect">
            <ns1:avLst>
              <ns1:gd fmla="val 9184" name="adj"/>
            </ns1:avLst>
          </ns1:prstGeom>
          <ns1:solidFill>
            <ns1:srgbClr val="F2F2F2"/>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Creation of planning proposal</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Based on the content aligned in the meeting, the planning manager will create a draft of the title and announcement text.</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930" name="Google Shape;930;p34"/>
          <ns0:cNvSpPr/>
          <ns0:nvPr/>
        </ns0:nvSpPr>
        <ns0:spPr>
          <ns1:xfrm>
            <ns1:off x="3788142" y="4809895"/>
            <ns1:ext cx="2663400" cy="12849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Confirmation of planning content</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Please review the content of the planning proposal and share any feedback you may have.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31" name="Google Shape;931;p34"/>
          <ns0:cNvSpPr/>
          <ns0:nvPr/>
        </ns0:nvSpPr>
        <ns0:spPr>
          <ns1:xfrm>
            <ns1:off x="6958974" y="4723124"/>
            <ns1:ext cx="2663100" cy="14853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Finalization of the plan</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Once the content review and feedback revisions are complete, press the approval button in the management system to finalize the plan.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32" name="Google Shape;932;p34"/>
          <ns0:cNvSpPr/>
          <ns0:nvPr/>
        </ns0:nvSpPr>
        <ns0:spPr>
          <ns1:xfrm>
            <ns1:off x="3359785" y="2992755"/>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33" name="Google Shape;933;p34"/>
          <ns0:cNvSpPr/>
          <ns0:nvPr/>
        </ns0:nvSpPr>
        <ns0:spPr>
          <ns1:xfrm>
            <ns1:off x="7024370" y="2992755"/>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34" name="Google Shape;934;p34"/>
          <ns0:cNvSpPr/>
          <ns0:nvPr/>
        </ns0:nvSpPr>
        <ns0:spPr>
          <ns1:xfrm>
            <ns1:off x="3359785" y="5332730"/>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35" name="Google Shape;935;p34"/>
          <ns0:cNvSpPr/>
          <ns0:nvPr/>
        </ns0:nvSpPr>
        <ns0:spPr>
          <ns1:xfrm>
            <ns1:off x="6528435" y="5305425"/>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pic>
        <ns0:nvPicPr>
          <ns0:cNvPr id="936" name="Google Shape;936;p34"/>
          <ns0:cNvPicPr preferRelativeResize="0"/>
          <ns0:nvPr/>
        </ns0:nvPicPr>
        <ns0:blipFill rotWithShape="1">
          <ns1:blip ns2:embed="rId3">
            <ns1:alphaModFix/>
          </ns1:blip>
          <ns1:srcRect b="0" l="0" r="0" t="0"/>
          <ns1:stretch/>
        </ns0:blipFill>
        <ns0:spPr>
          <ns1:xfrm>
            <ns1:off x="1847850" y="3932555"/>
            <ns1:ext cx="7338060" cy="716280"/>
          </ns1:xfrm>
          <ns1:prstGeom prst="rect">
            <ns1:avLst/>
          </ns1:prstGeom>
          <ns1:noFill/>
          <ns1:ln>
            <ns1:noFill/>
          </ns1:ln>
        </ns0:spPr>
      </ns0:pic>
    </ns0:spTree>
  </ns0:cSld>
  <ns0:clrMapOvr>
    <ns1:masterClrMapping/>
  </ns0:clrMapOvr>
</ns0:sld>
</file>

<file path=ppt/slides/slide35.xml><?xml version="1.0" encoding="utf-8"?>
<ns0:sld xmlns:ns0="http://schemas.openxmlformats.org/presentationml/2006/main" xmlns:ns1="http://schemas.openxmlformats.org/drawingml/2006/main">
  <ns0:cSld>
    <ns0:spTree>
      <ns0:nvGrpSpPr>
        <ns0:cNvPr id="940" name="Shape 940"/>
        <ns0:cNvGrpSpPr/>
        <ns0:nvPr/>
      </ns0:nvGrpSpPr>
      <ns0:grpSpPr>
        <ns1:xfrm>
          <ns1:off x="0" y="0"/>
          <ns1:ext cx="0" cy="0"/>
          <ns1:chOff x="0" y="0"/>
          <ns1:chExt cx="0" cy="0"/>
        </ns1:xfrm>
      </ns0:grpSpPr>
      <ns0:sp>
        <ns0:nvSpPr>
          <ns0:cNvPr id="941" name="Google Shape;941;p35"/>
          <ns0:cNvSpPr/>
          <ns0:nvPr/>
        </ns0:nvSpPr>
        <ns0:spPr>
          <ns1:xfrm>
            <ns1:off x="4250012" y="1051904"/>
            <ns1:ext cx="3691976" cy="5355766"/>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942" name="Google Shape;942;p35"/>
          <ns0:cNvSpPr/>
          <ns0:nvPr/>
        </ns0:nvSpPr>
        <ns0:spPr>
          <ns1:xfrm>
            <ns1:off x="4250013" y="1049700"/>
            <ns1:ext cx="3691975" cy="4629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Distribution tools</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43" name="Google Shape;943;p35"/>
          <ns0:cNvSpPr/>
          <ns0:nvPr/>
        </ns0:nvSpPr>
        <ns0:spPr>
          <ns1:xfrm>
            <ns1:off x="423395" y="1051904"/>
            <ns1:ext cx="3691976" cy="5355766"/>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944" name="Google Shape;944;p35"/>
          <ns0:cNvSpPr txBox="1"/>
          <ns0:nvPr/>
        </ns0:nvSpPr>
        <ns0:spPr>
          <ns1:xfrm>
            <ns1:off x="278775" y="1511271"/>
            <ns1:ext cx="3971400" cy="6945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Choose from 5 slots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(Weekdays only *N</ns1:t>
            </ns1:r>
            <ns1:r>
              <ns1:rPr b="0" i="0" lang="ja-JP" sz="1100" u="none" cap="none" strike="noStrike">
                <ns1:solidFill>
                  <ns1:schemeClr val="accent4"/>
                </ns1:solidFill>
                <ns1:latin typeface="BIZ UDPGothic"/>
                <ns1:ea typeface="BIZ UDPGothic"/>
                <ns1:cs typeface="BIZ UDPGothic"/>
                <ns1:sym typeface="BIZ UDPGothic"/>
              </ns1:rPr>
              <ns1:t>o events on weeke</ns1:t>
            </ns1:r>
            <ns1:r>
              <ns1:rPr b="0" i="0" lang="ja-JP" sz="1400" u="none" cap="none" strike="noStrike">
                <ns1:solidFill>
                  <ns1:schemeClr val="accent4"/>
                </ns1:solidFill>
                <ns1:latin typeface="BIZ UDPGothic"/>
                <ns1:ea typeface="BIZ UDPGothic"/>
                <ns1:cs typeface="BIZ UDPGothic"/>
                <ns1:sym typeface="BIZ UDPGothic"/>
              </ns1:rPr>
              <ns1:t>nds or holidays)</ns1:t>
            </ns1:r>
            <ns1:endParaRPr b="0" i="0" sz="1400" u="none" cap="none" strike="noStrike">
              <ns1:solidFill>
                <ns1:schemeClr val="accent4"/>
              </ns1:solidFill>
              <ns1:latin typeface="BIZ UDPGothic"/>
              <ns1:ea typeface="BIZ UDPGothic"/>
              <ns1:cs typeface="BIZ UDPGothic"/>
              <ns1:sym typeface="BIZ UDPGothic"/>
            </ns1:endParaRPr>
          </ns1:p>
        </ns0:txBody>
      </ns0:sp>
      <ns0:cxnSp>
        <ns0:nvCxnSpPr>
          <ns0:cNvPr id="945" name="Google Shape;945;p35"/>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946" name="Google Shape;946;p35"/>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47" name="Google Shape;947;p35"/>
          <ns0:cNvSpPr/>
          <ns0:nvPr/>
        </ns0:nvSpPr>
        <ns0:spPr>
          <ns1:xfrm>
            <ns1:off x="997968" y="2122806"/>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10:00-11:00</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48" name="Google Shape;948;p35"/>
          <ns0:cNvSpPr/>
          <ns0:nvPr/>
        </ns0:nvSpPr>
        <ns0:spPr>
          <ns1:xfrm>
            <ns1:off x="997968" y="2794822"/>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11:00-12:00</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49" name="Google Shape;949;p35"/>
          <ns0:cNvSpPr/>
          <ns0:nvPr/>
        </ns0:nvSpPr>
        <ns0:spPr>
          <ns1:xfrm>
            <ns1:off x="997968" y="3466838"/>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13:00-14:00</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50" name="Google Shape;950;p35"/>
          <ns0:cNvSpPr/>
          <ns0:nvPr/>
        </ns0:nvSpPr>
        <ns0:spPr>
          <ns1:xfrm>
            <ns1:off x="997968" y="4138854"/>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14:00-15:00</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51" name="Google Shape;951;p35"/>
          <ns0:cNvSpPr/>
          <ns0:nvPr/>
        </ns0:nvSpPr>
        <ns0:spPr>
          <ns1:xfrm>
            <ns1:off x="997968" y="4810869"/>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3:00 PM - 4:00 PM</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52" name="Google Shape;952;p35"/>
          <ns0:cNvSpPr/>
          <ns0:nvPr/>
        </ns0:nvSpPr>
        <ns0:spPr>
          <ns1:xfrm>
            <ns1:off x="4435633" y="3241041"/>
            <ns1:ext cx="1596124" cy="1596124"/>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Zoom</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3" name="Google Shape;953;p35"/>
          <ns0:cNvSpPr/>
          <ns0:nvPr/>
        </ns0:nvSpPr>
        <ns0:spPr>
          <ns1:xfrm>
            <ns1:off x="6166403" y="3241040"/>
            <ns1:ext cx="1596124" cy="1596124"/>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Teams</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4" name="Google Shape;954;p35"/>
          <ns0:cNvSpPr txBox="1"/>
          <ns0:nvPr/>
        </ns0:nvSpPr>
        <ns0:spPr>
          <ns1:xfrm>
            <ns1:off x="4250000" y="1718000"/>
            <ns1:ext cx="3692100" cy="3693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You can choose from 2 types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 recommend Zoom for its features and streaming quality</ns1:t>
            </ns1:r>
            <ns1:endParaRPr b="0" i="0" sz="1100" u="none" cap="none" strike="noStrike">
              <ns1:solidFill>
                <ns1:schemeClr val="accent4"/>
              </ns1:solidFill>
              <ns1:latin typeface="BIZ UDPGothic"/>
              <ns1:ea typeface="BIZ UDPGothic"/>
              <ns1:cs typeface="BIZ UDPGothic"/>
              <ns1:sym typeface="BIZ UDPGothic"/>
            </ns1:endParaRPr>
          </ns1:p>
        </ns0:txBody>
      </ns0:sp>
      <ns0:sp>
        <ns0:nvSpPr>
          <ns0:cNvPr id="955" name="Google Shape;955;p35"/>
          <ns0:cNvSpPr/>
          <ns0:nvPr/>
        </ns0:nvSpPr>
        <ns0:spPr>
          <ns1:xfrm>
            <ns1:off x="8076630" y="1051904"/>
            <ns1:ext cx="3691976" cy="5355766"/>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56" name="Google Shape;956;p35"/>
          <ns0:cNvSpPr/>
          <ns0:nvPr/>
        </ns0:nvSpPr>
        <ns0:spPr>
          <ns1:xfrm>
            <ns1:off x="423395" y="1046876"/>
            <ns1:ext cx="3691975" cy="4629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Event time</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7" name="Google Shape;957;p35"/>
          <ns0:cNvSpPr/>
          <ns0:nvPr/>
        </ns0:nvSpPr>
        <ns0:spPr>
          <ns1:xfrm>
            <ns1:off x="8069753" y="1046711"/>
            <ns1:ext cx="3701006" cy="4629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Typical seminar flow</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8" name="Google Shape;958;p35"/>
          <ns0:cNvSpPr txBox="1"/>
          <ns0:nvPr/>
        </ns0:nvSpPr>
        <ns0:spPr>
          <ns1:xfrm>
            <ns1:off x="571011" y="15500"/>
            <ns1:ext cx="4628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Event flow</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59" name="Google Shape;959;p35"/>
          <ns0:cNvSpPr/>
          <ns0:nvPr/>
        </ns0:nvSpPr>
        <ns0:spPr>
          <ns1:xfrm>
            <ns1:off x="3190952" y="223193"/>
            <ns1:ext cx="1834809" cy="46107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On the day of the event</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960" name="Google Shape;960;p35"/>
          <ns0:cNvSpPr txBox="1"/>
          <ns0:nvPr/>
        </ns0:nvSpPr>
        <ns0:spPr>
          <ns1:xfrm>
            <ns1:off x="8429229" y="4412394"/>
            <ns1:ext cx="920768" cy="26161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30-40 minutes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1" name="Google Shape;961;p35"/>
          <ns0:cNvSpPr txBox="1"/>
          <ns0:nvPr/>
        </ns0:nvSpPr>
        <ns0:spPr>
          <ns1:xfrm>
            <ns1:off x="8411631" y="5556847"/>
            <ns1:ext cx="912600" cy="261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10-15 minutes</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962" name="Google Shape;962;p35"/>
          <ns0:cNvGrpSpPr/>
          <ns0:nvPr/>
        </ns0:nvGrpSpPr>
        <ns0:grpSpPr>
          <ns1:xfrm>
            <ns1:off x="8485506" y="2249538"/>
            <ns1:ext cx="3283453" cy="4041525"/>
            <ns1:chOff x="8639676" y="1727631"/>
            <ns1:chExt cx="1984777" cy="2443014"/>
          </ns1:xfrm>
        </ns0:grpSpPr>
        <ns0:cxnSp>
          <ns0:nvCxnSpPr>
            <ns0:cNvPr id="963" name="Google Shape;963;p35"/>
            <ns0:cNvCxnSpPr/>
            <ns0:nvPr/>
          </ns0:nvCxnSpPr>
          <ns0:spPr>
            <ns1:xfrm flipH="1">
              <ns1:off x="9185958" y="1940250"/>
              <ns1:ext cx="8090" cy="2124087"/>
            </ns1:xfrm>
            <ns1:prstGeom prst="straightConnector1">
              <ns1:avLst/>
            </ns1:prstGeom>
            <ns1:noFill/>
            <ns1:ln cap="flat" cmpd="sng" w="34925">
              <ns1:solidFill>
                <ns1:schemeClr val="accent4"/>
              </ns1:solidFill>
              <ns1:prstDash val="solid"/>
              <ns1:miter lim="800000"/>
              <ns1:headEnd len="sm" w="sm" type="none"/>
              <ns1:tailEnd len="sm" w="sm" type="none"/>
            </ns1:ln>
          </ns0:spPr>
        </ns0:cxnSp>
        <ns0:sp>
          <ns0:nvSpPr>
            <ns0:cNvPr id="964" name="Google Shape;964;p35"/>
            <ns0:cNvSpPr/>
            <ns0:nvPr/>
          </ns0:nvSpPr>
          <ns0:spPr>
            <ns1:xfrm>
              <ns1:off x="9083694" y="1727631"/>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65" name="Google Shape;965;p35"/>
            <ns0:cNvSpPr txBox="1"/>
            <ns0:nvPr/>
          </ns0:nvSpPr>
          <ns0:spPr>
            <ns1:xfrm>
              <ns1:off x="9293053" y="1736732"/>
              <ns1:ext cx="1162800" cy="167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Registration starts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6" name="Google Shape;966;p35"/>
            <ns0:cNvSpPr txBox="1"/>
            <ns0:nvPr/>
          </ns0:nvSpPr>
          <ns0:spPr>
            <ns1:xfrm>
              <ns1:off x="9293053" y="2162153"/>
              <ns1:ext cx="1162800" cy="260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Opening</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(Majisemi cast)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7" name="Google Shape;967;p35"/>
            <ns0:cNvSpPr txBox="1"/>
            <ns0:nvPr/>
          </ns0:nvSpPr>
          <ns0:spPr>
            <ns1:xfrm>
              <ns1:off x="9293055" y="2582520"/>
              <ns1:ext cx="637800" cy="167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Presentation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8" name="Google Shape;968;p35"/>
            <ns0:cNvSpPr txBox="1"/>
            <ns0:nvPr/>
          </ns0:nvSpPr>
          <ns0:spPr>
            <ns1:xfrm>
              <ns1:off x="9293053" y="3470562"/>
              <ns1:ext cx="1331400" cy="265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Q&amp;A</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(Navigated by Majisemi cast)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9" name="Google Shape;969;p35"/>
            <ns0:cNvSpPr/>
            <ns0:nvPr/>
          </ns0:nvSpPr>
          <ns0:spPr>
            <ns1:xfrm>
              <ns1:off x="9083694" y="2187640"/>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0" name="Google Shape;970;p35"/>
            <ns0:cNvSpPr/>
            <ns0:nvPr/>
          </ns0:nvSpPr>
          <ns0:spPr>
            <ns1:xfrm>
              <ns1:off x="9083694" y="2573577"/>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1" name="Google Shape;971;p35"/>
            <ns0:cNvSpPr/>
            <ns0:nvPr/>
          </ns0:nvSpPr>
          <ns0:spPr>
            <ns1:xfrm>
              <ns1:off x="9083694" y="3487398"/>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2" name="Google Shape;972;p35"/>
            <ns0:cNvSpPr/>
            <ns0:nvPr/>
          </ns0:nvSpPr>
          <ns0:spPr>
            <ns1:xfrm>
              <ns1:off x="9083694" y="3958027"/>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3" name="Google Shape;973;p35"/>
            <ns0:cNvSpPr txBox="1"/>
            <ns0:nvPr/>
          </ns0:nvSpPr>
          <ns0:spPr>
            <ns1:xfrm>
              <ns1:off x="8639676" y="1958148"/>
              <ns1:ext cx="538200" cy="158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15 minutes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74" name="Google Shape;974;p35"/>
            <ns0:cNvSpPr txBox="1"/>
            <ns0:nvPr/>
          </ns0:nvSpPr>
          <ns0:spPr>
            <ns1:xfrm>
              <ns1:off x="8643721" y="2412659"/>
              <ns1:ext cx="538200" cy="158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5 minutes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75" name="Google Shape;975;p35"/>
            <ns0:cNvSpPr txBox="1"/>
            <ns0:nvPr/>
          </ns0:nvSpPr>
          <ns0:spPr>
            <ns1:xfrm>
              <ns1:off x="9293053" y="3977846"/>
              <ns1:ext cx="1331400" cy="167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End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76" name="Google Shape;976;p35"/>
            <ns0:cNvSpPr/>
            <ns0:nvPr/>
          </ns0:nvSpPr>
          <ns0:spPr>
            <ns1:xfrm>
              <ns1:off x="9835413" y="2959741"/>
              <ns1:ext cx="509883" cy="339504"/>
            </ns1:xfrm>
            <ns1:prstGeom prst="wedgeRectCallout">
              <ns1:avLst>
                <ns1:gd fmla="val -107637" name="adj1"/>
                <ns1:gd fmla="val -2367" name="adj2"/>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Poll</ns1:t>
              </ns1:r>
              <ns1:endParaRPr b="0" i="0" sz="1200" u="none" cap="none" strike="noStrike">
                <ns1:solidFill>
                  <ns1:schemeClr val="accent4"/>
                </ns1:solidFill>
                <ns1:latin typeface="BIZ UDPGothic"/>
                <ns1:ea typeface="BIZ UDPGothic"/>
                <ns1:cs typeface="BIZ UDPGothic"/>
                <ns1:sym typeface="BIZ UDPGothic"/>
              </ns1:endParaRPr>
            </ns1:p>
          </ns0:txBody>
        </ns0:sp>
      </ns0:grpSp>
      <ns0:sp>
        <ns0:nvSpPr>
          <ns0:cNvPr id="977" name="Google Shape;977;p35"/>
          <ns0:cNvSpPr txBox="1"/>
          <ns0:nvPr/>
        </ns0:nvSpPr>
        <ns0:spPr>
          <ns1:xfrm>
            <ns1:off x="571010" y="5474311"/>
            <ns1:ext cx="3393865" cy="88690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*On Mondays, only the 2:00 PM and 3:00 PM sessions are available</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*Majifolo is only conducted at the 10:00 AM and 11:00 AM sessions</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*For seminars targeting the manufacturing industry, to avoid theme overlap, sessions are held at 11:00 AM and 1:00 PM</ns1:t>
            </ns1:r>
            <ns1:endParaRPr b="0" i="0" sz="1100" u="none" cap="none" strike="noStrike">
              <ns1:solidFill>
                <ns1:schemeClr val="accent4"/>
              </ns1:solidFill>
              <ns1:latin typeface="BIZ UDPGothic"/>
              <ns1:ea typeface="BIZ UDPGothic"/>
              <ns1:cs typeface="BIZ UDPGothic"/>
              <ns1:sym typeface="BIZ UDPGothic"/>
            </ns1:endParaRPr>
          </ns1:p>
        </ns0:txBody>
      </ns0:sp>
      <ns0:sp>
        <ns0:nvSpPr>
          <ns0:cNvPr id="978" name="Google Shape;978;p35"/>
          <ns0:cNvSpPr txBox="1"/>
          <ns0:nvPr/>
        </ns0:nvSpPr>
        <ns0:spPr>
          <ns1:xfrm>
            <ns1:off x="8312189" y="1559890"/>
            <ns1:ext cx="3177445"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1 hour per seminar is the standard</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979" name="Google Shape;979;p35"/>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980" name="Google Shape;980;p35"/>
          <ns0:cNvSpPr txBox="1"/>
          <ns0:nvPr/>
        </ns0:nvSpPr>
        <ns0:spPr>
          <ns1:xfrm>
            <ns1:off x="8219829" y="1841641"/>
            <ns1:ext cx="3463718" cy="3693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*For seminars hosted by Majisemi, an additional fee applies for events longer than 1 hour (150,000 JPY/hour)</ns1:t>
            </ns1:r>
            <ns1:endParaRPr b="0" i="0" sz="1100" u="none" cap="none" strike="noStrike">
              <ns1:solidFill>
                <ns1:schemeClr val="accent4"/>
              </ns1:solidFill>
              <ns1:latin typeface="BIZ UDPGothic"/>
              <ns1:ea typeface="BIZ UDPGothic"/>
              <ns1:cs typeface="BIZ UDPGothic"/>
              <ns1:sym typeface="BIZ UDPGothic"/>
            </ns1:endParaRPr>
          </ns1:p>
        </ns0:txBody>
      </ns0:sp>
      <ns0:sp>
        <ns0:nvSpPr>
          <ns0:cNvPr id="981" name="Google Shape;981;p35"/>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982" name="Google Shape;982;p35"/>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6.xml><?xml version="1.0" encoding="utf-8"?>
<ns0:sld xmlns:ns0="http://schemas.openxmlformats.org/presentationml/2006/main" xmlns:ns1="http://schemas.openxmlformats.org/drawingml/2006/main" xmlns:ns2="http://schemas.openxmlformats.org/officeDocument/2006/relationships">
  <ns0:cSld>
    <ns0:spTree>
      <ns0:nvGrpSpPr>
        <ns0:cNvPr id="987" name="Shape 987"/>
        <ns0:cNvGrpSpPr/>
        <ns0:nvPr/>
      </ns0:nvGrpSpPr>
      <ns0:grpSpPr>
        <ns1:xfrm>
          <ns1:off x="0" y="0"/>
          <ns1:ext cx="0" cy="0"/>
          <ns1:chOff x="0" y="0"/>
          <ns1:chExt cx="0" cy="0"/>
        </ns1:xfrm>
      </ns0:grpSpPr>
      <ns0:cxnSp>
        <ns0:nvCxnSpPr>
          <ns0:cNvPr id="988" name="Google Shape;988;p36"/>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989" name="Google Shape;989;p36"/>
          <ns0:cNvSpPr/>
          <ns0:nvPr/>
        </ns0:nvSpPr>
        <ns0:spPr>
          <ns1:xfrm>
            <ns1:off x="6203505" y="965555"/>
            <ns1:ext cx="5440895" cy="5514042"/>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90" name="Google Shape;990;p36"/>
          <ns0:cNvSpPr/>
          <ns0:nvPr/>
        </ns0:nvSpPr>
        <ns0:spPr>
          <ns1:xfrm>
            <ns1:off x="4504993" y="2038007"/>
            <ns1:ext cx="3783900" cy="4150500"/>
          </ns1:xfrm>
          <ns1:prstGeom prst="rect">
            <ns1:avLst/>
          </ns1:prstGeom>
          <ns1:solidFill>
            <ns1:srgbClr val="FCF6D8">
              <ns1:alpha val="40000"/>
            </ns1:srgbClr>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91" name="Google Shape;991;p36"/>
          <ns0:cNvSpPr/>
          <ns0:nvPr/>
        </ns0:nvSpPr>
        <ns0:spPr>
          <ns1:xfrm>
            <ns1:off x="339153" y="2168874"/>
            <ns1:ext cx="3812772" cy="1774078"/>
          </ns1:xfrm>
          <ns1:prstGeom prst="rightArrow">
            <ns1:avLst>
              <ns1:gd fmla="val 69889" name="adj1"/>
              <ns1:gd fmla="val 34324" name="adj2"/>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992" name="Google Shape;992;p36"/>
          <ns0:cNvGrpSpPr/>
          <ns0:nvPr/>
        </ns0:nvGrpSpPr>
        <ns0:grpSpPr>
          <ns1:xfrm>
            <ns1:off x="2158581" y="2633459"/>
            <ns1:ext cx="1265476" cy="950768"/>
            <ns1:chOff x="2117335" y="2127289"/>
            <ns1:chExt cx="1265476" cy="950768"/>
          </ns1:xfrm>
        </ns0:grpSpPr>
        <ns0:pic>
          <ns0:nvPicPr>
            <ns0:cNvPr id="993" name="Google Shape;993;p36"/>
            <ns0:cNvPicPr preferRelativeResize="0"/>
            <ns0:nvPr/>
          </ns0:nvPicPr>
          <ns0:blipFill rotWithShape="1">
            <ns1:blip ns2:embed="rId3">
              <ns1:alphaModFix/>
            </ns1:blip>
            <ns1:srcRect b="0" l="0" r="0" t="0"/>
            <ns1:stretch/>
          </ns0:blipFill>
          <ns0:spPr>
            <ns1:xfrm>
              <ns1:off x="2117335" y="2127289"/>
              <ns1:ext cx="1265476" cy="712885"/>
            </ns1:xfrm>
            <ns1:prstGeom prst="rect">
              <ns1:avLst/>
            </ns1:prstGeom>
            <ns1:solidFill>
              <ns1:schemeClr val="lt1"/>
            </ns1:solidFill>
            <ns1:ln>
              <ns1:noFill/>
            </ns1:ln>
            <ns1:effectLst>
              <ns1:outerShdw blurRad="50800" rotWithShape="0" algn="t" dir="5400000" dist="38100">
                <ns1:srgbClr val="000000">
                  <ns1:alpha val="40000"/>
                </ns1:srgbClr>
              </ns1:outerShdw>
            </ns1:effectLst>
          </ns0:spPr>
        </ns0:pic>
        <ns0:sp>
          <ns0:nvSpPr>
            <ns0:cNvPr id="994" name="Google Shape;994;p36"/>
            <ns0:cNvSpPr txBox="1"/>
            <ns0:nvPr/>
          </ns0:nvSpPr>
          <ns0:spPr>
            <ns1:xfrm>
              <ns1:off x="2326878" y="2847225"/>
              <ns1:ext cx="846390" cy="23083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lt1"/>
                  </ns1:solidFill>
                  <ns1:latin typeface="BIZ UDPGothic"/>
                  <ns1:ea typeface="BIZ UDPGothic"/>
                  <ns1:cs typeface="BIZ UDPGothic"/>
                  <ns1:sym typeface="BIZ UDPGothic"/>
                </ns1:rPr>
                <ns1:t>Recorded video</ns1:t>
              </ns1:r>
              <ns1:endParaRPr b="0" i="0" sz="900" u="none" cap="none" strike="noStrike">
                <ns1:solidFill>
                  <ns1:schemeClr val="lt1"/>
                </ns1:solidFill>
                <ns1:latin typeface="BIZ UDPGothic"/>
                <ns1:ea typeface="BIZ UDPGothic"/>
                <ns1:cs typeface="BIZ UDPGothic"/>
                <ns1:sym typeface="BIZ UDPGothic"/>
              </ns1:endParaRPr>
            </ns1:p>
          </ns0:txBody>
        </ns0:sp>
      </ns0:grpSp>
      <ns0:cxnSp>
        <ns0:nvCxnSpPr>
          <ns0:cNvPr id="995" name="Google Shape;995;p36"/>
          <ns0:cNvCxnSpPr/>
          <ns0:nvPr/>
        </ns0:nvCxnSpPr>
        <ns0:spPr>
          <ns1:xfrm>
            <ns1:off x="4154690" y="2010729"/>
            <ns1:ext cx="0" cy="4355804"/>
          </ns1:xfrm>
          <ns1:prstGeom prst="straightConnector1">
            <ns1:avLst/>
          </ns1:prstGeom>
          <ns1:noFill/>
          <ns1:ln cap="flat" cmpd="sng" w="28575">
            <ns1:solidFill>
              <ns1:schemeClr val="accent4"/>
            </ns1:solidFill>
            <ns1:prstDash val="solid"/>
            <ns1:round/>
            <ns1:headEnd len="sm" w="sm" type="none"/>
            <ns1:tailEnd len="sm" w="sm" type="none"/>
          </ns1:ln>
        </ns0:spPr>
      </ns0:cxnSp>
      <ns0:cxnSp>
        <ns0:nvCxnSpPr>
          <ns0:cNvPr id="996" name="Google Shape;996;p36"/>
          <ns0:cNvCxnSpPr>
            <ns1:endCxn id="997" idx="1"/>
          </ns0:cNvCxnSpPr>
          <ns0:nvPr/>
        </ns0:nvCxnSpPr>
        <ns0:spPr>
          <ns1:xfrm>
            <ns1:off x="4154619" y="6354414"/>
            <ns1:ext cx="4312800" cy="0"/>
          </ns1:xfrm>
          <ns1:prstGeom prst="straightConnector1">
            <ns1:avLst/>
          </ns1:prstGeom>
          <ns1:noFill/>
          <ns1:ln cap="flat" cmpd="sng" w="28575">
            <ns1:solidFill>
              <ns1:schemeClr val="accent4"/>
            </ns1:solidFill>
            <ns1:prstDash val="solid"/>
            <ns1:round/>
            <ns1:headEnd len="sm" w="sm" type="none"/>
            <ns1:tailEnd len="sm" w="sm" type="none"/>
          </ns1:ln>
        </ns0:spPr>
      </ns0:cxnSp>
      <ns0:cxnSp>
        <ns0:nvCxnSpPr>
          <ns0:cNvPr id="998" name="Google Shape;998;p36"/>
          <ns0:cNvCxnSpPr/>
          <ns0:nvPr/>
        </ns0:nvCxnSpPr>
        <ns0:spPr>
          <ns1:xfrm>
            <ns1:off x="4154690" y="5157390"/>
            <ns1:ext cx="4798042" cy="0"/>
          </ns1:xfrm>
          <ns1:prstGeom prst="straightConnector1">
            <ns1:avLst/>
          </ns1:prstGeom>
          <ns1:noFill/>
          <ns1:ln cap="flat" cmpd="sng" w="28575">
            <ns1:solidFill>
              <ns1:schemeClr val="accent4"/>
            </ns1:solidFill>
            <ns1:prstDash val="solid"/>
            <ns1:round/>
            <ns1:headEnd len="sm" w="sm" type="none"/>
            <ns1:tailEnd len="sm" w="sm" type="none"/>
          </ns1:ln>
        </ns0:spPr>
      </ns0:cxnSp>
      <ns0:cxnSp>
        <ns0:nvCxnSpPr>
          <ns0:cNvPr id="999" name="Google Shape;999;p36"/>
          <ns0:cNvCxnSpPr/>
          <ns0:nvPr/>
        </ns0:nvCxnSpPr>
        <ns0:spPr>
          <ns1:xfrm>
            <ns1:off x="4154690" y="3064731"/>
            <ns1:ext cx="4798042" cy="0"/>
          </ns1:xfrm>
          <ns1:prstGeom prst="straightConnector1">
            <ns1:avLst/>
          </ns1:prstGeom>
          <ns1:noFill/>
          <ns1:ln cap="flat" cmpd="sng" w="28575">
            <ns1:solidFill>
              <ns1:schemeClr val="accent4"/>
            </ns1:solidFill>
            <ns1:prstDash val="solid"/>
            <ns1:round/>
            <ns1:headEnd len="sm" w="sm" type="none"/>
            <ns1:tailEnd len="sm" w="sm" type="none"/>
          </ns1:ln>
        </ns0:spPr>
      </ns0:cxnSp>
      <ns0:sp>
        <ns0:nvSpPr>
          <ns0:cNvPr id="1000" name="Google Shape;1000;p36"/>
          <ns0:cNvSpPr/>
          <ns0:nvPr/>
        </ns0:nvSpPr>
        <ns0:spPr>
          <ns1:xfrm>
            <ns1:off x="7767114" y="2711468"/>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Rebroadcast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01" name="Google Shape;1001;p36"/>
          <ns0:cNvSpPr/>
          <ns0:nvPr/>
        </ns0:nvSpPr>
        <ns0:spPr>
          <ns1:xfrm>
            <ns1:off x="8477601" y="4789373"/>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Full video
p</ns1:t>
            </ns1:r>
            <ns1:br>
              <ns1:rPr b="1" i="0" lang="ja-JP" sz="1600" u="none" cap="none" strike="noStrike">
                <ns1:solidFill>
                  <ns1:schemeClr val="accent4"/>
                </ns1:solidFill>
                <ns1:latin typeface="BIZ UDPGothic"/>
                <ns1:ea typeface="BIZ UDPGothic"/>
                <ns1:cs typeface="BIZ UDPGothic"/>
                <ns1:sym typeface="BIZ UDPGothic"/>
              </ns1:rPr>
            </ns1:br>
            <ns1:r>
              <ns1:rPr b="1" i="0" lang="ja-JP" sz="1600" u="none" cap="none" strike="noStrike">
                <ns1:solidFill>
                  <ns1:schemeClr val="accent4"/>
                </ns1:solidFill>
                <ns1:latin typeface="BIZ UDPGothic"/>
                <ns1:ea typeface="BIZ UDPGothic"/>
                <ns1:cs typeface="BIZ UDPGothic"/>
                <ns1:sym typeface="BIZ UDPGothic"/>
              </ns1:rPr>
              <ns1:t>rovided/sec</ns1:t>
            </ns1:r>
            <ns1:r>
              <ns1:rPr b="1" i="0" lang="ja-JP" sz="1000" u="none" cap="none" strike="noStrike">
                <ns1:solidFill>
                  <ns1:schemeClr val="accent4"/>
                </ns1:solidFill>
                <ns1:latin typeface="BIZ UDPGothic"/>
                <ns1:ea typeface="BIZ UDPGothic"/>
                <ns1:cs typeface="BIZ UDPGothic"/>
                <ns1:sym typeface="BIZ UDPGothic"/>
              </ns1:rPr>
              <ns1:t>ondary use*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97" name="Google Shape;997;p36"/>
          <ns0:cNvSpPr/>
          <ns0:nvPr/>
        </ns0:nvSpPr>
        <ns0:spPr>
          <ns1:xfrm>
            <ns1:off x="8467419" y="5997971"/>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Majilead</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Material download</ns1:t>
            </ns1:r>
            <ns1:endParaRPr b="1" i="0" sz="1600" u="none" cap="none" strike="noStrike">
              <ns1:solidFill>
                <ns1:schemeClr val="accent4"/>
              </ns1:solidFill>
              <ns1:latin typeface="BIZ UDPGothic"/>
              <ns1:ea typeface="BIZ UDPGothic"/>
              <ns1:cs typeface="BIZ UDPGothic"/>
              <ns1:sym typeface="BIZ UDPGothic"/>
            </ns1:endParaRPr>
          </ns1:p>
        </ns0:txBody>
      </ns0:sp>
      <ns0:cxnSp>
        <ns0:nvCxnSpPr>
          <ns0:cNvPr id="1002" name="Google Shape;1002;p36"/>
          <ns0:cNvCxnSpPr>
            <ns1:endCxn id="1003" idx="1"/>
          </ns0:cNvCxnSpPr>
          <ns0:nvPr/>
        </ns0:nvCxnSpPr>
        <ns0:spPr>
          <ns1:xfrm>
            <ns1:off x="4154516" y="4032604"/>
            <ns1:ext cx="1758600" cy="0"/>
          </ns1:xfrm>
          <ns1:prstGeom prst="straightConnector1">
            <ns1:avLst/>
          </ns1:prstGeom>
          <ns1:noFill/>
          <ns1:ln cap="flat" cmpd="sng" w="28575">
            <ns1:solidFill>
              <ns1:schemeClr val="accent4"/>
            </ns1:solidFill>
            <ns1:prstDash val="solid"/>
            <ns1:round/>
            <ns1:headEnd len="sm" w="sm" type="none"/>
            <ns1:tailEnd len="sm" w="sm" type="none"/>
          </ns1:ln>
        </ns0:spPr>
      </ns0:cxnSp>
      <ns0:sp>
        <ns0:nvSpPr>
          <ns0:cNvPr id="1004" name="Google Shape;1004;p36"/>
          <ns0:cNvSpPr/>
          <ns0:nvPr/>
        </ns0:nvSpPr>
        <ns0:spPr>
          <ns1:xfrm>
            <ns1:off x="4766236" y="2700936"/>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Missed session streaming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03" name="Google Shape;1003;p36"/>
          <ns0:cNvSpPr/>
          <ns0:nvPr/>
        </ns0:nvSpPr>
        <ns0:spPr>
          <ns1:xfrm>
            <ns1:off x="5913116" y="3676161"/>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Summary vid</ns1:t>
            </ns1:r>
            <ns1:br>
              <ns1:rPr b="1" i="0" lang="ja-JP" sz="1600" u="none" cap="none" strike="noStrike">
                <ns1:solidFill>
                  <ns1:schemeClr val="accent4"/>
                </ns1:solidFill>
                <ns1:latin typeface="BIZ UDPGothic"/>
                <ns1:ea typeface="BIZ UDPGothic"/>
                <ns1:cs typeface="BIZ UDPGothic"/>
                <ns1:sym typeface="BIZ UDPGothic"/>
              </ns1:rPr>
            </ns1:br>
            <ns1:r>
              <ns1:rPr b="1" i="0" lang="ja-JP" sz="1600" u="none" cap="none" strike="noStrike">
                <ns1:solidFill>
                  <ns1:schemeClr val="accent4"/>
                </ns1:solidFill>
                <ns1:latin typeface="BIZ UDPGothic"/>
                <ns1:ea typeface="BIZ UDPGothic"/>
                <ns1:cs typeface="BIZ UDPGothic"/>
                <ns1:sym typeface="BIZ UDPGothic"/>
              </ns1:rPr>
              <ns1:t>eo
creation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05" name="Google Shape;1005;p36"/>
          <ns0:cNvSpPr/>
          <ns0:nvPr/>
        </ns0:nvSpPr>
        <ns0:spPr>
          <ns1:xfrm>
            <ns1:off x="4763685" y="4789372"/>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Full vide</ns1:t>
            </ns1:r>
            <ns1:br>
              <ns1:rPr b="1" i="0" lang="ja-JP" sz="1600" u="none" cap="none" strike="noStrike">
                <ns1:solidFill>
                  <ns1:schemeClr val="accent4"/>
                </ns1:solidFill>
                <ns1:latin typeface="BIZ UDPGothic"/>
                <ns1:ea typeface="BIZ UDPGothic"/>
                <ns1:cs typeface="BIZ UDPGothic"/>
                <ns1:sym typeface="BIZ UDPGothic"/>
              </ns1:rPr>
            </ns1:br>
            <ns1:r>
              <ns1:rPr b="1" i="0" lang="ja-JP" sz="1600" u="none" cap="none" strike="noStrike">
                <ns1:solidFill>
                  <ns1:schemeClr val="accent4"/>
                </ns1:solidFill>
                <ns1:latin typeface="BIZ UDPGothic"/>
                <ns1:ea typeface="BIZ UDPGothic"/>
                <ns1:cs typeface="BIZ UDPGothic"/>
                <ns1:sym typeface="BIZ UDPGothic"/>
              </ns1:rPr>
              <ns1:t>o
provid</ns1:t>
            </ns1:r>
            <ns1:r>
              <ns1:rPr b="1" i="0" lang="ja-JP" sz="1000" u="none" cap="none" strike="noStrike">
                <ns1:solidFill>
                  <ns1:schemeClr val="accent4"/>
                </ns1:solidFill>
                <ns1:latin typeface="BIZ UDPGothic"/>
                <ns1:ea typeface="BIZ UDPGothic"/>
                <ns1:cs typeface="BIZ UDPGothic"/>
                <ns1:sym typeface="BIZ UDPGothic"/>
              </ns1:rPr>
              <ns1:t>ed/free*</ns1:t>
            </ns1:r>
            <ns1:endParaRPr b="0" i="0" sz="1000" u="none" cap="none" strike="noStrike">
              <ns1:solidFill>
                <ns1:srgbClr val="000000"/>
              </ns1:solidFill>
              <ns1:latin typeface="BIZ UDPGothic"/>
              <ns1:ea typeface="BIZ UDPGothic"/>
              <ns1:cs typeface="BIZ UDPGothic"/>
              <ns1:sym typeface="BIZ UDPGothic"/>
            </ns1:endParaRPr>
          </ns1:p>
        </ns0:txBody>
      </ns0:sp>
      <ns0:sp>
        <ns0:nvSpPr>
          <ns0:cNvPr id="1006" name="Google Shape;1006;p36"/>
          <ns0:cNvSpPr txBox="1"/>
          <ns0:nvPr/>
        </ns0:nvSpPr>
        <ns0:spPr>
          <ns1:xfrm>
            <ns1:off x="4917403" y="2476097"/>
            <ns1:ext cx="1402635" cy="23079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Distributed later exclusively to absentees</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07" name="Google Shape;1007;p36"/>
          <ns0:cNvSpPr txBox="1"/>
          <ns0:nvPr/>
        </ns0:nvSpPr>
        <ns0:spPr>
          <ns1:xfrm>
            <ns1:off x="5819294" y="3432433"/>
            <ns1:ext cx="1883411" cy="23079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Upload to your website or YouTube</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08" name="Google Shape;1008;p36"/>
          <ns0:cNvSpPr txBox="1"/>
          <ns0:nvPr/>
        </ns0:nvSpPr>
        <ns0:spPr>
          <ns1:xfrm>
            <ns1:off x="4733901" y="4393163"/>
            <ns1:ext cx="1769637"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On your website or</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Post on your managed SNS</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09" name="Google Shape;1009;p36"/>
          <ns0:cNvSpPr txBox="1"/>
          <ns0:nvPr/>
        </ns0:nvSpPr>
        <ns0:spPr>
          <ns1:xfrm>
            <ns1:off x="7624928" y="2371099"/>
            <ns1:ext cx="1769637"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Rebroadcast past Majisemi event videos</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Effortless hosting without live presentation</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10" name="Google Shape;1010;p36"/>
          <ns0:cNvSpPr txBox="1"/>
          <ns0:nvPr/>
        </ns0:nvSpPr>
        <ns0:spPr>
          <ns1:xfrm>
            <ns1:off x="8394442" y="4400355"/>
            <ns1:ext cx="1910948"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Webinars or videos other than Majisemi</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Secondary use on portals and advertising media</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11" name="Google Shape;1011;p36"/>
          <ns0:cNvSpPr txBox="1"/>
          <ns0:nvPr/>
        </ns0:nvSpPr>
        <ns0:spPr>
          <ns1:xfrm>
            <ns1:off x="8358639" y="5511871"/>
            <ns1:ext cx="1910948" cy="5077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Posted on majisemi.com</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新規リードを獲得</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rgbClr val="FF0000"/>
                </ns1:solidFill>
                <ns1:latin typeface="BIZ UDPGothic"/>
                <ns1:ea typeface="BIZ UDPGothic"/>
                <ns1:cs typeface="BIZ UDPGothic"/>
                <ns1:sym typeface="BIZ UDPGothic"/>
              </ns1:rPr>
              <ns1:t>マジセミ倶楽部特典</ns1:t>
            </ns1:r>
            <ns1:endParaRPr b="0" i="0" sz="900" u="none" cap="none" strike="noStrike">
              <ns1:solidFill>
                <ns1:srgbClr val="FF0000"/>
              </ns1:solidFill>
              <ns1:latin typeface="BIZ UDPGothic"/>
              <ns1:ea typeface="BIZ UDPGothic"/>
              <ns1:cs typeface="BIZ UDPGothic"/>
              <ns1:sym typeface="BIZ UDPGothic"/>
            </ns1:endParaRPr>
          </ns1:p>
        </ns0:txBody>
      </ns0:sp>
      <ns0:sp>
        <ns0:nvSpPr>
          <ns0:cNvPr id="1012" name="Google Shape;1012;p36"/>
          <ns0:cNvSpPr/>
          <ns0:nvPr/>
        </ns0:nvSpPr>
        <ns0:spPr>
          <ns1:xfrm>
            <ns1:off x="595695" y="2699470"/>
            <ns1:ext cx="1351175" cy="712885"/>
          </ns1:xfrm>
          <ns1:prstGeom prst="roundRect">
            <ns1:avLst>
              <ns1:gd fmla="val 9231" name="adj"/>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ウェビナ</ns1:t>
            </ns1:r>
            <ns1:br>
              <ns1:rPr b="1" i="0" lang="ja-JP" sz="1600" u="none" cap="none" strike="noStrike">
                <ns1:solidFill>
                  <ns1:schemeClr val="lt1"/>
                </ns1:solidFill>
                <ns1:latin typeface="BIZ UDPGothic"/>
                <ns1:ea typeface="BIZ UDPGothic"/>
                <ns1:cs typeface="BIZ UDPGothic"/>
                <ns1:sym typeface="BIZ UDPGothic"/>
              </ns1:rPr>
            </ns1:br>
            <ns1:r>
              <ns1:rPr b="1" i="0" lang="ja-JP" sz="1600" u="none" cap="none" strike="noStrike">
                <ns1:solidFill>
                  <ns1:schemeClr val="lt1"/>
                </ns1:solidFill>
                <ns1:latin typeface="BIZ UDPGothic"/>
                <ns1:ea typeface="BIZ UDPGothic"/>
                <ns1:cs typeface="BIZ UDPGothic"/>
                <ns1:sym typeface="BIZ UDPGothic"/>
              </ns1:rPr>
              <ns1:t>ー
開催</ns1:t>
            </ns1:r>
            <ns1:endParaRPr b="0" i="0" sz="1400" u="none" cap="none" strike="noStrike">
              <ns1:solidFill>
                <ns1:srgbClr val="000000"/>
              </ns1:solidFill>
              <ns1:latin typeface="Arial"/>
              <ns1:ea typeface="Arial"/>
              <ns1:cs typeface="Arial"/>
              <ns1:sym typeface="Arial"/>
            </ns1:endParaRPr>
          </ns1:p>
        </ns0:txBody>
      </ns0:sp>
      <ns0:sp>
        <ns0:nvSpPr>
          <ns0:cNvPr id="1013" name="Google Shape;1013;p36"/>
          <ns0:cNvSpPr/>
          <ns0:nvPr/>
        </ns0:nvSpPr>
        <ns0:spPr>
          <ns1:xfrm>
            <ns1:off x="4756117" y="5643916"/>
            <ns1:ext cx="2794121" cy="353858"/>
          </ns1:xfrm>
          <ns1:prstGeom prst="roundRect">
            <ns1:avLst>
              <ns1:gd fmla="val 9231" name="adj"/>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リードナーチャリング</ns1:t>
            </ns1:r>
            <ns1:endParaRPr b="0" i="0" sz="1400" u="none" cap="none" strike="noStrike">
              <ns1:solidFill>
                <ns1:srgbClr val="000000"/>
              </ns1:solidFill>
              <ns1:latin typeface="Arial"/>
              <ns1:ea typeface="Arial"/>
              <ns1:cs typeface="Arial"/>
              <ns1:sym typeface="Arial"/>
            </ns1:endParaRPr>
          </ns1:p>
        </ns0:txBody>
      </ns0:sp>
      <ns0:sp>
        <ns0:nvSpPr>
          <ns0:cNvPr id="1014" name="Google Shape;1014;p36"/>
          <ns0:cNvSpPr/>
          <ns0:nvPr/>
        </ns0:nvSpPr>
        <ns0:spPr>
          <ns1:xfrm>
            <ns1:off x="7840009" y="1139786"/>
            <ns1:ext cx="3344076" cy="353858"/>
          </ns1:xfrm>
          <ns1:prstGeom prst="roundRect">
            <ns1:avLst>
              <ns1:gd fmla="val 9231"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ブランディング・新規リード獲得</ns1:t>
            </ns1:r>
            <ns1:endParaRPr b="0" i="0" sz="1400" u="none" cap="none" strike="noStrike">
              <ns1:solidFill>
                <ns1:srgbClr val="000000"/>
              </ns1:solidFill>
              <ns1:latin typeface="Arial"/>
              <ns1:ea typeface="Arial"/>
              <ns1:cs typeface="Arial"/>
              <ns1:sym typeface="Arial"/>
            </ns1:endParaRPr>
          </ns1:p>
        </ns0:txBody>
      </ns0:sp>
      <ns0:sp>
        <ns0:nvSpPr>
          <ns0:cNvPr id="1015" name="Google Shape;1015;p36"/>
          <ns0:cNvSpPr/>
          <ns0:nvPr/>
        </ns0:nvSpPr>
        <ns0:spPr>
          <ns1:xfrm>
            <ns1:off x="9657698" y="1678321"/>
            <ns1:ext cx="2141217" cy="2195915"/>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16" name="Google Shape;1016;p36"/>
          <ns0:cNvSpPr txBox="1"/>
          <ns0:nvPr/>
        </ns0:nvSpPr>
        <ns0:spPr>
          <ns1:xfrm>
            <ns1:off x="9709010" y="2181631"/>
            <ns1:ext cx="2026521" cy="1123344"/>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100" u="none" cap="none" strike="noStrike">
                <ns1:solidFill>
                  <ns1:srgbClr val="0A1F4D"/>
                </ns1:solidFill>
                <ns1:latin typeface="BIZ UDPGothic"/>
                <ns1:ea typeface="BIZ UDPGothic"/>
                <ns1:cs typeface="BIZ UDPGothic"/>
                <ns1:sym typeface="BIZ UDPGothic"/>
              </ns1:rPr>
              <ns1:t>ウェビナー開催時の</ns1:t>
            </ns1:r>
            <ns1:endParaRPr b="0" i="0" sz="1100" u="none" cap="none" strike="noStrike">
              <ns1:solidFill>
                <ns1:srgbClr val="0A1F4D"/>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100" u="none" cap="none" strike="noStrike">
                <ns1:solidFill>
                  <ns1:srgbClr val="0A1F4D"/>
                </ns1:solidFill>
                <ns1:latin typeface="BIZ UDPGothic"/>
                <ns1:ea typeface="BIZ UDPGothic"/>
                <ns1:cs typeface="BIZ UDPGothic"/>
                <ns1:sym typeface="BIZ UDPGothic"/>
              </ns1:rPr>
              <ns1:t>コンテンツを再利用して、</ns1:t>
            </ns1:r>
            <ns1:endParaRPr b="0" i="0" sz="1100" u="none" cap="none" strike="noStrike">
              <ns1:solidFill>
                <ns1:srgbClr val="0A1F4D"/>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500" u="none" cap="none" strike="noStrike">
                <ns1:solidFill>
                  <ns1:srgbClr val="102F74"/>
                </ns1:solidFill>
                <ns1:latin typeface="BIZ UDPGothic"/>
                <ns1:ea typeface="BIZ UDPGothic"/>
                <ns1:cs typeface="BIZ UDPGothic"/>
                <ns1:sym typeface="BIZ UDPGothic"/>
              </ns1:rPr>
              <ns1:t>開催後も継続して
</ns1:t>
            </ns1:r>
            <ns1:br>
              <ns1:rPr b="1" i="0" lang="ja-JP" sz="1500" u="none" cap="none" strike="noStrike">
                <ns1:solidFill>
                  <ns1:srgbClr val="102F74"/>
                </ns1:solidFill>
                <ns1:latin typeface="BIZ UDPGothic"/>
                <ns1:ea typeface="BIZ UDPGothic"/>
                <ns1:cs typeface="BIZ UDPGothic"/>
                <ns1:sym typeface="BIZ UDPGothic"/>
              </ns1:rPr>
            </ns1:br>
            <ns1:r>
              <ns1:rPr b="1" i="0" lang="ja-JP" sz="1500" u="none" cap="none" strike="noStrike">
                <ns1:solidFill>
                  <ns1:srgbClr val="102F74"/>
                </ns1:solidFill>
                <ns1:latin typeface="BIZ UDPGothic"/>
                <ns1:ea typeface="BIZ UDPGothic"/>
                <ns1:cs typeface="BIZ UDPGothic"/>
                <ns1:sym typeface="BIZ UDPGothic"/>
              </ns1:rPr>
              <ns1:t>リードナーチャリン</ns1:t>
            </ns1:r>
            <ns1:br>
              <ns1:rPr b="1" i="0" lang="ja-JP" sz="1500" u="none" cap="none" strike="noStrike">
                <ns1:solidFill>
                  <ns1:srgbClr val="102F74"/>
                </ns1:solidFill>
                <ns1:latin typeface="BIZ UDPGothic"/>
                <ns1:ea typeface="BIZ UDPGothic"/>
                <ns1:cs typeface="BIZ UDPGothic"/>
                <ns1:sym typeface="BIZ UDPGothic"/>
              </ns1:rPr>
            </ns1:br>
            <ns1:r>
              <ns1:rPr b="1" i="0" lang="ja-JP" sz="1500" u="none" cap="none" strike="noStrike">
                <ns1:solidFill>
                  <ns1:srgbClr val="102F74"/>
                </ns1:solidFill>
                <ns1:latin typeface="BIZ UDPGothic"/>
                <ns1:ea typeface="BIZ UDPGothic"/>
                <ns1:cs typeface="BIZ UDPGothic"/>
                <ns1:sym typeface="BIZ UDPGothic"/>
              </ns1:rPr>
              <ns1:t>グ
新規リード獲得</ns1:t>
            </ns1:r>
            <ns1:endParaRPr b="0" i="0" sz="1400" u="none" cap="none" strike="noStrike">
              <ns1:solidFill>
                <ns1:srgbClr val="000000"/>
              </ns1:solidFill>
              <ns1:latin typeface="Arial"/>
              <ns1:ea typeface="Arial"/>
              <ns1:cs typeface="Arial"/>
              <ns1:sym typeface="Arial"/>
            </ns1:endParaRPr>
          </ns1:p>
        </ns0:txBody>
      </ns0:sp>
      <ns0:sp>
        <ns0:nvSpPr>
          <ns0:cNvPr id="1017" name="Google Shape;1017;p36"/>
          <ns0:cNvSpPr/>
          <ns0:nvPr/>
        </ns0:nvSpPr>
        <ns0:spPr>
          <ns1:xfrm>
            <ns1:off x="267871" y="1381321"/>
            <ns1:ext cx="3542892"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1018" name="Google Shape;1018;p36"/>
          <ns0:cNvSpPr txBox="1"/>
          <ns0:nvPr/>
        </ns0:nvSpPr>
        <ns0:spPr>
          <ns1:xfrm>
            <ns1:off x="221196" y="101835"/>
            <ns1:ext cx="6302099"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1019" name="Google Shape;1019;p36"/>
          <ns0:cNvSpPr txBox="1"/>
          <ns0:nvPr/>
        </ns0:nvSpPr>
        <ns0:spPr>
          <ns1:xfrm>
            <ns1:off x="218900" y="965555"/>
            <ns1:ext cx="365923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コンテンツの有効活用</ns1:t>
            </ns1:r>
            <ns1:endParaRPr b="0" i="0" sz="1400" u="none" cap="none" strike="noStrike">
              <ns1:solidFill>
                <ns1:srgbClr val="000000"/>
              </ns1:solidFill>
              <ns1:latin typeface="Arial"/>
              <ns1:ea typeface="Arial"/>
              <ns1:cs typeface="Arial"/>
              <ns1:sym typeface="Arial"/>
            </ns1:endParaRPr>
          </ns1:p>
        </ns0:txBody>
      </ns0:sp>
      <ns0:sp>
        <ns0:nvSpPr>
          <ns0:cNvPr id="1020" name="Google Shape;1020;p3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21" name="Google Shape;1021;p36"/>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022" name="Google Shape;1022;p36"/>
          <ns0:cNvSpPr/>
          <ns0:nvPr/>
        </ns0:nvSpPr>
        <ns0:spPr>
          <ns1:xfrm>
            <ns1:off x="5944535" y="1654287"/>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SEO article</ns1:t>
            </ns1:r>
            <ns1:endParaRPr b="1"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(ブログ)作成</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23" name="Google Shape;1023;p36"/>
          <ns0:cNvSpPr txBox="1"/>
          <ns0:nvPr/>
        </ns0:nvSpPr>
        <ns0:spPr>
          <ns1:xfrm>
            <ns1:off x="5878753" y="1289346"/>
            <ns1:ext cx="1826791"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講演内容から記事を作成</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自社サイトに登録、SEO対策にも</ns1:t>
            </ns1:r>
            <ns1:endParaRPr b="0" i="0" sz="900" u="none" cap="none" strike="noStrike">
              <ns1:solidFill>
                <ns1:schemeClr val="accent4"/>
              </ns1:solidFill>
              <ns1:latin typeface="BIZ UDPGothic"/>
              <ns1:ea typeface="BIZ UDPGothic"/>
              <ns1:cs typeface="BIZ UDPGothic"/>
              <ns1:sym typeface="BIZ UDPGothic"/>
            </ns1:endParaRPr>
          </ns1:p>
        </ns0:txBody>
      </ns0:sp>
      <ns0:cxnSp>
        <ns0:nvCxnSpPr>
          <ns0:cNvPr id="1024" name="Google Shape;1024;p36"/>
          <ns0:cNvCxnSpPr>
            <ns1:endCxn id="1022" idx="1"/>
          </ns0:cNvCxnSpPr>
          <ns0:nvPr/>
        </ns0:nvCxnSpPr>
        <ns0:spPr>
          <ns1:xfrm>
            <ns1:off x="4154435" y="2010730"/>
            <ns1:ext cx="1790100" cy="0"/>
          </ns1:xfrm>
          <ns1:prstGeom prst="straightConnector1">
            <ns1:avLst/>
          </ns1:prstGeom>
          <ns1:noFill/>
          <ns1:ln cap="flat" cmpd="sng" w="28575">
            <ns1:solidFill>
              <ns1:schemeClr val="accent4"/>
            </ns1:solidFill>
            <ns1:prstDash val="solid"/>
            <ns1:round/>
            <ns1:headEnd len="sm" w="sm" type="none"/>
            <ns1:tailEnd len="sm" w="sm" type="none"/>
          </ns1:ln>
        </ns0:spPr>
      </ns0:cxnSp>
      <ns0:sp>
        <ns0:nvSpPr>
          <ns0:cNvPr id="1025" name="Google Shape;1025;p36"/>
          <ns0:cNvSpPr txBox="1"/>
          <ns0:nvPr/>
        </ns0:nvSpPr>
        <ns0:spPr>
          <ns1:xfrm>
            <ns1:off x="251888" y="6119125"/>
            <ns1:ext cx="3987300" cy="369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※トライアルでは無料・有料を問わずフル動画の提供を行っておりません</ns1:t>
            </ns1:r>
            <ns1:br>
              <ns1:rPr b="0" i="0" lang="ja-JP" sz="900" u="none" cap="none" strike="noStrike">
                <ns1:solidFill>
                  <ns1:schemeClr val="accent4"/>
                </ns1:solidFill>
                <ns1:latin typeface="BIZ UDPGothic"/>
                <ns1:ea typeface="BIZ UDPGothic"/>
                <ns1:cs typeface="BIZ UDPGothic"/>
                <ns1:sym typeface="BIZ UDPGothic"/>
              </ns1:rPr>
            </ns1:br>
            <ns1:r>
              <ns1:rPr b="0" i="0" lang="ja-JP" sz="900" u="none" cap="none" strike="noStrike">
                <ns1:solidFill>
                  <ns1:schemeClr val="accent4"/>
                </ns1:solidFill>
                <ns1:latin typeface="BIZ UDPGothic"/>
                <ns1:ea typeface="BIZ UDPGothic"/>
                <ns1:cs typeface="BIZ UDPGothic"/>
                <ns1:sym typeface="BIZ UDPGothic"/>
              </ns1:rPr>
              <ns1:t>。
ただし、本契約後はプランを問わず過去のご開催分を提供可能です。</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26" name="Google Shape;1026;p36"/>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27" name="Google Shape;1027;p36"/>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7.xml><?xml version="1.0" encoding="utf-8"?>
<ns0:sld xmlns:ns0="http://schemas.openxmlformats.org/presentationml/2006/main" xmlns:ns1="http://schemas.openxmlformats.org/drawingml/2006/main" xmlns:ns2="http://schemas.openxmlformats.org/officeDocument/2006/relationships">
  <ns0:cSld>
    <ns0:spTree>
      <ns0:nvGrpSpPr>
        <ns0:cNvPr id="1031" name="Shape 1031"/>
        <ns0:cNvGrpSpPr/>
        <ns0:nvPr/>
      </ns0:nvGrpSpPr>
      <ns0:grpSpPr>
        <ns1:xfrm>
          <ns1:off x="0" y="0"/>
          <ns1:ext cx="0" cy="0"/>
          <ns1:chOff x="0" y="0"/>
          <ns1:chExt cx="0" cy="0"/>
        </ns1:xfrm>
      </ns0:grpSpPr>
      <ns0:sp>
        <ns0:nvSpPr>
          <ns0:cNvPr id="1032" name="Google Shape;1032;p37"/>
          <ns0:cNvSpPr/>
          <ns0:nvPr/>
        </ns0:nvSpPr>
        <ns0:spPr>
          <ns1:xfrm>
            <ns1:off x="12026675" y="-525"/>
            <ns1:ext cx="173100" cy="7536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33" name="Google Shape;1033;p37"/>
          <ns0:cNvSpPr txBox="1"/>
          <ns0:nvPr/>
        </ns0:nvSpPr>
        <ns0:spPr>
          <ns1:xfrm>
            <ns1:off x="7062974" y="5578875"/>
            <ns1:ext cx="48555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※お申込者への配慮のため、開催2営業前以降に申込まれた方のご参加お断りはお受けできません。</ns1:t>
            </ns1:r>
            <ns1:endParaRPr b="0" i="0" sz="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　 確実に競合企業をお断りしたい等の場合には、申込締切日を3営業日前にご設定ください。</ns1:t>
            </ns1:r>
            <ns1:endParaRPr b="0" i="0" sz="800" u="none" cap="none" strike="noStrike">
              <ns1:solidFill>
                <ns1:schemeClr val="accent4"/>
              </ns1:solidFill>
              <ns1:latin typeface="BIZ UDPGothic"/>
              <ns1:ea typeface="BIZ UDPGothic"/>
              <ns1:cs typeface="BIZ UDPGothic"/>
              <ns1:sym typeface="BIZ UDPGothic"/>
            </ns1:endParaRPr>
          </ns1:p>
        </ns0:txBody>
      </ns0:sp>
      <ns0:sp>
        <ns0:nvSpPr>
          <ns0:cNvPr id="1034" name="Google Shape;1034;p37"/>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035" name="Google Shape;1035;p37"/>
          <ns0:cNvSpPr txBox="1"/>
          <ns0:nvPr/>
        </ns0:nvSpPr>
        <ns0:spPr>
          <ns1:xfrm>
            <ns1:off x="3964875" y="6479600"/>
            <ns1:ext cx="44937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rgbClr val="D8D8D8"/>
                </ns1:solidFill>
                <ns1:latin typeface="Arial"/>
                <ns1:ea typeface="Arial"/>
                <ns1:cs typeface="Arial"/>
                <ns1:sym typeface="Arial"/>
              </ns1:rPr>
              <ns1:t>©2018-2024 MAJISEMI Inc.</ns1:t>
            </ns1:r>
            <ns1:endParaRPr b="0" i="0" sz="1000" u="none" cap="none" strike="noStrike">
              <ns1:solidFill>
                <ns1:srgbClr val="D8D8D8"/>
              </ns1:solidFill>
              <ns1:latin typeface="Arial"/>
              <ns1:ea typeface="Arial"/>
              <ns1:cs typeface="Arial"/>
              <ns1:sym typeface="Arial"/>
            </ns1:endParaRPr>
          </ns1:p>
        </ns0:txBody>
      </ns0:sp>
      <ns0:pic>
        <ns0:nvPicPr>
          <ns0:cNvPr descr="グラフィカル ユーザー インターフェイス&#10;&#10;中程度の精度で自動的に生成された説明" id="1036" name="Google Shape;1036;p37"/>
          <ns0:cNvPicPr preferRelativeResize="0"/>
          <ns0:nvPr/>
        </ns0:nvPicPr>
        <ns0:blipFill rotWithShape="1">
          <ns1:blip ns2:embed="rId3">
            <ns1:alphaModFix/>
          </ns1:blip>
          <ns1:srcRect b="0" l="0" r="0" t="0"/>
          <ns1:stretch/>
        </ns0:blipFill>
        <ns0:spPr>
          <ns1:xfrm>
            <ns1:off x="0" y="0"/>
            <ns1:ext cx="12192000" cy="6858000"/>
          </ns1:xfrm>
          <ns1:prstGeom prst="rect">
            <ns1:avLst/>
          </ns1:prstGeom>
          <ns1:noFill/>
          <ns1:ln>
            <ns1:noFill/>
          </ns1:ln>
        </ns0:spPr>
      </ns0:pic>
      <ns0:sp>
        <ns0:nvSpPr>
          <ns0:cNvPr id="1037" name="Google Shape;1037;p37"/>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38" name="Google Shape;1038;p37"/>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8.xml><?xml version="1.0" encoding="utf-8"?>
<ns0:sld xmlns:ns0="http://schemas.openxmlformats.org/presentationml/2006/main" xmlns:ns1="http://schemas.openxmlformats.org/drawingml/2006/main">
  <ns0:cSld>
    <ns0:spTree>
      <ns0:nvGrpSpPr>
        <ns0:cNvPr id="1042" name="Shape 1042"/>
        <ns0:cNvGrpSpPr/>
        <ns0:nvPr/>
      </ns0:nvGrpSpPr>
      <ns0:grpSpPr>
        <ns1:xfrm>
          <ns1:off x="0" y="0"/>
          <ns1:ext cx="0" cy="0"/>
          <ns1:chOff x="0" y="0"/>
          <ns1:chExt cx="0" cy="0"/>
        </ns1:xfrm>
      </ns0:grpSpPr>
      <ns0:sp>
        <ns0:nvSpPr>
          <ns0:cNvPr id="1043" name="Google Shape;1043;p38"/>
          <ns0:cNvSpPr/>
          <ns0:nvPr/>
        </ns0:nvSpPr>
        <ns0:spPr>
          <ns1:xfrm rot="-5400000">
            <ns1:off x="375235" y="793424"/>
            <ns1:ext cx="2742300" cy="3102600"/>
          </ns1:xfrm>
          <ns1:prstGeom prst="round2SameRect">
            <ns1:avLst>
              <ns1:gd fmla="val 3710" name="adj1"/>
              <ns1:gd fmla="val 0" name="adj2"/>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t/>
            </ns1:r>
            <ns1:endParaRPr b="0" i="0" sz="700" u="none" cap="none" strike="noStrike">
              <ns1:solidFill>
                <ns1:schemeClr val="accent4"/>
              </ns1:solidFill>
              <ns1:latin typeface="Arial"/>
              <ns1:ea typeface="Arial"/>
              <ns1:cs typeface="Arial"/>
              <ns1:sym typeface="Arial"/>
            </ns1:endParaRPr>
          </ns1:p>
        </ns0:txBody>
      </ns0:sp>
      <ns0:sp>
        <ns0:nvSpPr>
          <ns0:cNvPr id="1044" name="Google Shape;1044;p38"/>
          <ns0:cNvSpPr/>
          <ns0:nvPr/>
        </ns0:nvSpPr>
        <ns0:spPr>
          <ns1:xfrm>
            <ns1:off x="195083" y="970448"/>
            <ns1:ext cx="11755200" cy="2745300"/>
          </ns1:xfrm>
          <ns1:prstGeom prst="roundRect">
            <ns1:avLst>
              <ns1:gd fmla="val 3256" name="adj"/>
            </ns1:avLst>
          </ns1:prstGeom>
          <ns1:noFill/>
          <ns1:ln cap="flat" cmpd="sng" w="12700">
            <ns1:solidFill>
              <ns1:srgbClr val="163F9B"/>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1045" name="Google Shape;1045;p38"/>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基本プラン</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046" name="Google Shape;1046;p38"/>
          <ns0:cNvSpPr txBox="1"/>
          <ns0:nvPr/>
        </ns0:nvSpPr>
        <ns0:spPr>
          <ns1:xfrm>
            <ns1:off x="447608" y="1517794"/>
            <ns1:ext cx="2597400" cy="1346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5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1人申込あたり14</ns1:t>
            </ns1:r>
            <ns1:r>
              <ns1:rPr b="1" i="0" lang="ja-JP" sz="800" u="none" cap="none" strike="noStrike">
                <ns1:solidFill>
                  <ns1:schemeClr val="accent4"/>
                </ns1:solidFill>
                <ns1:latin typeface="BIZ UDPGothic"/>
                <ns1:ea typeface="BIZ UDPGothic"/>
                <ns1:cs typeface="BIZ UDPGothic"/>
                <ns1:sym typeface="BIZ UDPGothic"/>
              </ns1:rPr>
              <ns1:t>,500円(税別)</ns1:t>
            </ns1:r>
            <ns1:endParaRPr b="0" i="0" sz="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都度開催、都度申込</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集客数による成果報酬型課金</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20人以上からの申込</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（請求は集客人数分のみ）</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1047" name="Google Shape;1047;p38"/>
          <ns0:cNvSpPr txBox="1"/>
          <ns0:nvPr/>
        </ns0:nvSpPr>
        <ns0:spPr>
          <ns1:xfrm>
            <ns1:off x="3634850" y="2158684"/>
            <ns1:ext cx="8299500" cy="14640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※集客人数を正確に把握するため、弊社にてお申込みページを準備し、リストを貴社にご提供いたします。</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※実際のご請求は、申込者数に対して上記最大人数までの成果報酬でご請求させていただきます。定員に達した場合、申込受付をストップ致します。</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※リストの納品は個人情報保護の観点から、セミナー主催者様に直接納品させていただきます。</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※セミナーの参加者だけではなく、欠席者（事前キャンセル、当日キャンセル）についても、ご請求対象となります。</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※なるべく上限近く集客できるよう努力いたしますが、集客数を保証するものではありません。</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※セミナーのテーマや同時開催の他のイベントなどの影響により、全く集客できないケースもございます。</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48" name="Google Shape;1048;p38"/>
          <ns0:cNvSpPr txBox="1"/>
          <ns0:nvPr/>
        </ns0:nvSpPr>
        <ns0:spPr>
          <ns1:xfrm>
            <ns1:off x="3634850" y="1056334"/>
            <ns1:ext cx="7842300" cy="1102500"/>
          </ns1:xfrm>
          <ns1:prstGeom prst="rect">
            <ns1:avLst/>
          </ns1:prstGeom>
          <ns1:noFill/>
          <ns1:ln>
            <ns1:noFill/>
          </ns1:ln>
        </ns0:spPr>
        <ns0:txBody>
          <ns1:bodyPr anchorCtr="0" anchor="t" bIns="45700" lIns="91425" spcFirstLastPara="1" rIns="91425" wrap="square" tIns="45700">
            <ns1:noAutofit/>
          </ns1:bodyPr>
          <ns1:lstStyle/>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単発でウェビナーを開催いただける完全成果報酬型のプランです。</ns1:t>
            </ns1:r>
            <ns1:endParaRPr b="0" i="0" sz="14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どこまでお任せいただくか4つのタイプからお選びいただけます。</ns1:t>
            </ns1:r>
            <ns1:endParaRPr b="0" i="0" sz="14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20名からのお申し込みで承ります。</ns1:t>
            </ns1:r>
            <ns1:endParaRPr b="0" i="0" sz="14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申込が10人しかなかった場合は、10人分のみのご請求となります。</ns1:t>
            </ns1:r>
            <ns1:endParaRPr b="0" i="0" sz="1400" u="none" cap="none" strike="noStrike">
              <ns1:solidFill>
                <ns1:schemeClr val="accent4"/>
              </ns1:solidFill>
              <ns1:latin typeface="BIZ UDPGothic"/>
              <ns1:ea typeface="BIZ UDPGothic"/>
              <ns1:cs typeface="BIZ UDPGothic"/>
              <ns1:sym typeface="BIZ UDPGothic"/>
            </ns1:endParaRPr>
          </ns1:p>
        </ns0:txBody>
      </ns0:sp>
      <ns0:graphicFrame>
        <ns0:nvGraphicFramePr>
          <ns0:cNvPr id="1049" name="Google Shape;1049;p38"/>
          <ns0:cNvGraphicFramePr/>
          <ns0:nvPr/>
        </ns0:nvGraphicFramePr>
        <ns0:xfrm>
          <ns1:off x="6486861" y="4119208"/>
          <ns1:ext cx="3000000" cy="3000000"/>
        </ns0:xfrm>
        <ns1:graphic>
          <ns1:graphicData uri="http://schemas.openxmlformats.org/drawingml/2006/table">
            <ns1:tbl>
              <ns1:tblPr bandRow="1" firstRow="1">
                <ns1:noFill/>
                <ns1:tableStyleId>{DE458228-4A23-4751-AD18-C8A8BBD7AB6F}</ns1:tableStyleId>
              </ns1:tblPr>
              <ns1:tblGrid>
                <ns1:gridCol w="1453200"/>
                <ns1:gridCol w="1299300"/>
                <ns1:gridCol w="851225"/>
                <ns1:gridCol w="801000"/>
                <ns1:gridCol w="1042675"/>
              </ns1:tblGrid>
              <ns1:tr h="33440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商品名</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内容</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数量</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単価（￥）</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金額（￥）</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r>
              <ns1:tr h="716475">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マジセミビジター</ns1:t>
                      </ns1:r>
                      <ns1:endParaRPr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（20</ns1:t>
                      </ns1:r>
                      <ns1:r>
                        <ns1:rPr lang="ja-JP" sz="1000" u="none" cap="none" strike="noStrike">
                          <ns1:solidFill>
                            <ns1:schemeClr val="lt1"/>
                          </ns1:solidFill>
                          <ns1:latin typeface="BIZ UDPGothic"/>
                          <ns1:ea typeface="BIZ UDPGothic"/>
                          <ns1:cs typeface="BIZ UDPGothic"/>
                          <ns1:sym typeface="BIZ UDPGothic"/>
                        </ns1:rPr>
                        <ns1:t>名））</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ウェビナーの</ns1:t>
                      </ns1:r>
                      <ns1:endParaRPr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企画・集客・運営</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14,500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290,000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34400">
                <ns1:tc gridSpan="2" rowSpan="3">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Visitor plan</ns1:t>
                      </ns1:r>
                      <ns1:endParaRPr sz="15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Reference plan for 20 people</ns1:t>
                      </ns1:r>
                      <ns1:endParaRPr sz="15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rowSpan="3" h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Subtotal</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290,000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34400">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Consumption tax (10%)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29,000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58525">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Total (tax included)</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319,000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bl>
          </ns1:graphicData>
        </ns1:graphic>
      </ns0:graphicFrame>
      <ns0:cxnSp>
        <ns0:nvCxnSpPr>
          <ns0:cNvPr id="1050" name="Google Shape;1050;p38"/>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1051" name="Google Shape;1051;p38"/>
          <ns0:cNvSpPr/>
          <ns0:nvPr/>
        </ns0:nvSpPr>
        <ns0:spPr>
          <ns1:xfrm>
            <ns1:off x="5354675" y="227019"/>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Plan details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052" name="Google Shape;1052;p38"/>
          <ns0:cNvSpPr/>
          <ns0:nvPr/>
        </ns0:nvSpPr>
        <ns0:spPr>
          <ns1:xfrm>
            <ns1:off x="7058691" y="226536"/>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Reference plan</ns1:t>
            </ns1:r>
            <ns1:endParaRPr b="0" i="0" sz="1800" u="none" cap="none" strike="noStrike">
              <ns1:solidFill>
                <ns1:schemeClr val="accent4"/>
              </ns1:solidFill>
              <ns1:latin typeface="BIZ UDPGothic"/>
              <ns1:ea typeface="BIZ UDPGothic"/>
              <ns1:cs typeface="BIZ UDPGothic"/>
              <ns1:sym typeface="BIZ UDPGothic"/>
            </ns1:endParaRPr>
          </ns1:p>
        </ns0:txBody>
      </ns0:sp>
      <ns0:cxnSp>
        <ns0:nvCxnSpPr>
          <ns0:cNvPr id="1053" name="Google Shape;1053;p38"/>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cxnSp>
        <ns0:nvCxnSpPr>
          <ns0:cNvPr id="1054" name="Google Shape;1054;p38"/>
          <ns0:cNvCxnSpPr/>
          <ns0:nvPr/>
        </ns0:nvCxnSpPr>
        <ns0:spPr>
          <ns1:xfrm>
            <ns1:off x="6350" y="786145"/>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055" name="Google Shape;1055;p38"/>
          <ns0:cNvSpPr/>
          <ns0:nvPr/>
        </ns0:nvSpPr>
        <ns0:spPr>
          <ns1:xfrm>
            <ns1:off x="2856621" y="227019"/>
            <ns1:ext cx="2414400" cy="461100"/>
          </ns1:xfrm>
          <ns1:prstGeom prst="roundRect">
            <ns1:avLst>
              <ns1:gd fmla="val 16667"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マジセミビジター</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056" name="Google Shape;1056;p38"/>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57" name="Google Shape;1057;p38"/>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200" u="none" cap="none" strike="noStrike">
              <ns1:solidFill>
                <ns1:schemeClr val="accent4"/>
              </ns1:solidFill>
              <ns1:latin typeface="BIZ UDPGothic"/>
              <ns1:ea typeface="BIZ UDPGothic"/>
              <ns1:cs typeface="BIZ UDPGothic"/>
              <ns1:sym typeface="BIZ UDPGothic"/>
            </ns1:endParaRPr>
          </ns1:p>
        </ns0:txBody>
      </ns0:sp>
      <ns0:graphicFrame>
        <ns0:nvGraphicFramePr>
          <ns0:cNvPr id="1058" name="Google Shape;1058;p38"/>
          <ns0:cNvGraphicFramePr/>
          <ns0:nvPr/>
        </ns0:nvGraphicFramePr>
        <ns0:xfrm>
          <ns1:off x="195083" y="4119209"/>
          <ns1:ext cx="3000000" cy="3000000"/>
        </ns0:xfrm>
        <ns1:graphic>
          <ns1:graphicData uri="http://schemas.openxmlformats.org/drawingml/2006/table">
            <ns1:tbl>
              <ns1:tblPr>
                <ns1:noFill/>
                <ns1:tableStyleId>{3467832D-9DE1-49CC-B827-7DFF1556ED4D}</ns1:tableStyleId>
              </ns1:tblPr>
              <ns1:tblGrid>
                <ns1:gridCol w="805375"/>
                <ns1:gridCol w="796075"/>
                <ns1:gridCol w="505425"/>
                <ns1:gridCol w="605675"/>
                <ns1:gridCol w="454300"/>
                <ns1:gridCol w="800425"/>
                <ns1:gridCol w="735525"/>
                <ns1:gridCol w="594900"/>
                <ns1:gridCol w="775175"/>
              </ns1:tblGrid>
              <ns1:tr h="423075">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Menu</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h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Planning</ns1:t>
                      </ns1:r>
                      <ns1:endParaRPr sz="10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Attracting attendees</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LP setup</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Moderator</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Other media</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Import</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chemeClr val="accent4"/>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URL delivery</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chemeClr val="accent4"/>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Reminder</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Zoom</ns1:t>
                      </ns1:r>
                      <ns1:endParaRPr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Provision</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Post-event</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Survey</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r>
              <ns1:tr h="260350">
                <ns1:tc rowSpan="4">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Majisemi</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lt1"/>
                          </ns1:solidFill>
                          <ns1:latin typeface="BIZ UDPGothic"/>
                          <ns1:ea typeface="BIZ UDPGothic"/>
                          <ns1:cs typeface="BIZ UDPGothic"/>
                          <ns1:sym typeface="BIZ UDPGothic"/>
                        </ns1:rPr>
                        <ns1:t>ビジター</ns1:t>
                      </ns1:r>
                      <ns1:endParaRPr sz="12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Standard</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row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No other media posting</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r h="423075">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Planning &amp; customer acquisition</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r h="423075">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Customer acquisition &amp; operation</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r h="423075">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Customer acquisition only</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bl>
          </ns1:graphicData>
        </ns1:graphic>
      </ns0:graphicFrame>
      <ns0:sp>
        <ns0:nvSpPr>
          <ns0:cNvPr id="1059" name="Google Shape;1059;p38"/>
          <ns0:cNvSpPr/>
          <ns0:nvPr/>
        </ns0:nvSpPr>
        <ns0:spPr>
          <ns1:xfrm>
            <ns1:off x="2924769" y="3886527"/>
            <ns1:ext cx="3332400" cy="2310900"/>
          </ns1:xfrm>
          <ns1:prstGeom prst="rect">
            <ns1:avLst/>
          </ns1:prstGeom>
          <ns1:noFill/>
          <ns1:ln cap="flat" cmpd="sng" w="57150">
            <ns1:solidFill>
              <ns1:srgbClr val="4F7CE6"/>
            </ns1:solidFill>
            <ns1:prstDash val="solid"/>
            <ns1:round/>
            <ns1:headEnd len="sm" w="sm" type="none"/>
            <ns1:tailEnd len="sm" w="sm" type="none"/>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rgbClr val="4F7CE6"/>
                </ns1:solidFill>
                <ns1:latin typeface="BIZ UDPGothic"/>
                <ns1:ea typeface="BIZ UDPGothic"/>
                <ns1:cs typeface="BIZ UDPGothic"/>
                <ns1:sym typeface="BIZ UDPGothic"/>
              </ns1:rPr>
              <ns1:t>Operation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60" name="Google Shape;1060;p38"/>
          <ns0:cNvSpPr/>
          <ns0:nvPr/>
        </ns0:nvSpPr>
        <ns0:spPr>
          <ns1:xfrm>
            <ns1:off x="2924772" y="3886519"/>
            <ns1:ext cx="3332400" cy="230700"/>
          </ns1:xfrm>
          <ns1:prstGeom prst="rect">
            <ns1:avLst/>
          </ns1:prstGeom>
          <ns1:solidFill>
            <ns1:srgbClr val="4F7CE6"/>
          </ns1:solidFill>
          <ns1:ln cap="flat" cmpd="sng" w="38100">
            <ns1:solidFill>
              <ns1:srgbClr val="4F7CE6"/>
            </ns1:solidFill>
            <ns1:prstDash val="solid"/>
            <ns1:round/>
            <ns1:headEnd len="sm" w="sm" type="none"/>
            <ns1:tailEnd len="sm" w="sm" type="none"/>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Operation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61" name="Google Shape;1061;p38"/>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62" name="Google Shape;1062;p38"/>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9.xml><?xml version="1.0" encoding="utf-8"?>
<ns0:sld xmlns:ns0="http://schemas.openxmlformats.org/presentationml/2006/main" xmlns:ns1="http://schemas.openxmlformats.org/drawingml/2006/main">
  <ns0:cSld>
    <ns0:spTree>
      <ns0:nvGrpSpPr>
        <ns0:cNvPr id="1066" name="Shape 1066"/>
        <ns0:cNvGrpSpPr/>
        <ns0:nvPr/>
      </ns0:nvGrpSpPr>
      <ns0:grpSpPr>
        <ns1:xfrm>
          <ns1:off x="0" y="0"/>
          <ns1:ext cx="0" cy="0"/>
          <ns1:chOff x="0" y="0"/>
          <ns1:chExt cx="0" cy="0"/>
        </ns1:xfrm>
      </ns0:grpSpPr>
      <ns0:sp>
        <ns0:nvSpPr>
          <ns0:cNvPr id="1067" name="Google Shape;1067;p39"/>
          <ns0:cNvSpPr/>
          <ns0:nvPr/>
        </ns0:nvSpPr>
        <ns0:spPr>
          <ns1:xfrm rot="-5400000">
            <ns1:off x="604028" y="606147"/>
            <ns1:ext cx="3624000" cy="4374600"/>
          </ns1:xfrm>
          <ns1:prstGeom prst="round2SameRect">
            <ns1:avLst>
              <ns1:gd fmla="val 3710" name="adj1"/>
              <ns1:gd fmla="val 0" name="adj2"/>
            </ns1:avLst>
          </ns1:prstGeom>
          <ns1:solidFill>
            <ns1:srgbClr val="FFEFF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t/>
            </ns1:r>
            <ns1:endParaRPr b="0" i="0" sz="700" u="none" cap="none" strike="noStrike">
              <ns1:solidFill>
                <ns1:schemeClr val="accent4"/>
              </ns1:solidFill>
              <ns1:latin typeface="Arial"/>
              <ns1:ea typeface="Arial"/>
              <ns1:cs typeface="Arial"/>
              <ns1:sym typeface="Arial"/>
            </ns1:endParaRPr>
          </ns1:p>
        </ns0:txBody>
      </ns0:sp>
      <ns0:sp>
        <ns0:nvSpPr>
          <ns0:cNvPr id="1068" name="Google Shape;1068;p39"/>
          <ns0:cNvSpPr/>
          <ns0:nvPr/>
        </ns0:nvSpPr>
        <ns0:spPr>
          <ns1:xfrm>
            <ns1:off x="221197" y="969955"/>
            <ns1:ext cx="11729100" cy="3635400"/>
          </ns1:xfrm>
          <ns1:prstGeom prst="roundRect">
            <ns1:avLst>
              <ns1:gd fmla="val 3256" name="adj"/>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69" name="Google Shape;1069;p39"/>
          <ns0:cNvSpPr txBox="1"/>
          <ns0:nvPr/>
        </ns0:nvSpPr>
        <ns0:spPr>
          <ns1:xfrm>
            <ns1:off x="4717500" y="3048032"/>
            <ns1:ext cx="7132800" cy="15822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※集客人数を正確に把握するため、弊社にてお申込みページを準備し、リストを貴社にご提供いたします。</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If the capacity is reached, we will stop accepting applications.</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※リストの納品は個人情報保護の観点から、セミナー主催者様に直接納品させていただきます。</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Not only participants but also absentees (pre-cancellations, same-day cancellations) are counted towards the number of attendees.</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The contract is automatically renewed monthly and will continue in the same manner.</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Upon withdrawal, refunds for unused customer acquisition slots are not available. Additionally, you cannot rejoin Majisemi Club for one year after withdrawal.</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Please notify us by email by the end of the month prior to the withdrawal month.</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Benefits are subject to change.</ns1:t>
            </ns1:r>
            <ns1:endParaRPr b="0" i="0" sz="900" u="none" cap="none" strike="noStrike">
              <ns1:solidFill>
                <ns1:srgbClr val="000000"/>
              </ns1:solidFill>
              <ns1:latin typeface="BIZ UDPGothic"/>
              <ns1:ea typeface="BIZ UDPGothic"/>
              <ns1:cs typeface="BIZ UDPGothic"/>
              <ns1:sym typeface="BIZ UDPGothic"/>
            </ns1:endParaRPr>
          </ns1:p>
        </ns0:txBody>
      </ns0:sp>
      <ns0:sp>
        <ns0:nvSpPr>
          <ns0:cNvPr id="1070" name="Google Shape;1070;p39"/>
          <ns0:cNvSpPr txBox="1"/>
          <ns0:nvPr/>
        </ns0:nvSpPr>
        <ns0:spPr>
          <ns1:xfrm>
            <ns1:off x="4714725" y="971137"/>
            <ns1:ext cx="7132800" cy="3259200"/>
          </ns1:xfrm>
          <ns1:prstGeom prst="rect">
            <ns1:avLst/>
          </ns1:prstGeom>
          <ns1:noFill/>
          <ns1:ln>
            <ns1:noFill/>
          </ns1:ln>
        </ns0:spPr>
        <ns0:txBody>
          <ns1:bodyPr anchorCtr="0" anchor="t" bIns="45700" lIns="91425" spcFirstLastPara="1" rIns="91425" wrap="square" tIns="45700">
            <ns1:noAutofit/>
          </ns1:bodyPr>
          <ns1:lstStyle/>
          <ns1:p>
            <ns1:pPr indent="-279400" lvl="0" marL="285750" marR="0" rtl="0" algn="l">
              <ns1:lnSpc>
                <ns1:spcPct val="100000"/>
              </ns1:lnSpc>
              <ns1:spcBef>
                <ns1:spcPts val="0"/>
              </ns1:spcBef>
              <ns1:spcAft>
                <ns1:spcPts val="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Majisemi Club is a membership service that continuously holds webinars, applying the PDCA cycle to create better webinars. Membership is subject to screening.</ns1:t>
            </ns1:r>
            <ns1:endParaRPr b="0" i="0" sz="1300" u="none" cap="none" strike="noStrike">
              <ns1:solidFill>
                <ns1:srgbClr val="000000"/>
              </ns1:solidFill>
              <ns1:latin typeface="Arial"/>
              <ns1:ea typeface="Arial"/>
              <ns1:cs typeface="Arial"/>
              <ns1:sym typeface="Arial"/>
            </ns1:endParaRPr>
          </ns1:p>
          <ns1:p>
            <ns1:pPr indent="-279400" lvl="0" marL="285750" marR="0" rtl="0" algn="l">
              <ns1:lnSpc>
                <ns1:spcPct val="100000"/>
              </ns1:lnSpc>
              <ns1:spcBef>
                <ns1:spcPts val="600"/>
              </ns1:spcBef>
              <ns1:spcAft>
                <ns1:spcPts val="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For Majisemi Club, we offer a one-stop service including planning, customer acquisition, moderation, and operation. We cannot support customer acquisition only.</ns1:t>
            </ns1:r>
            <ns1:endParaRPr b="0" i="0" sz="1300" u="none" cap="none" strike="noStrike">
              <ns1:solidFill>
                <ns1:srgbClr val="000000"/>
              </ns1:solidFill>
              <ns1:latin typeface="Arial"/>
              <ns1:ea typeface="Arial"/>
              <ns1:cs typeface="Arial"/>
              <ns1:sym typeface="Arial"/>
            </ns1:endParaRPr>
          </ns1:p>
          <ns1:p>
            <ns1:pPr indent="-279400" lvl="0" marL="285750" marR="0" rtl="0" algn="l">
              <ns1:lnSpc>
                <ns1:spcPct val="100000"/>
              </ns1:lnSpc>
              <ns1:spcBef>
                <ns1:spcPts val="600"/>
              </ns1:spcBef>
              <ns1:spcAft>
                <ns1:spcPts val="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Furthermore, the seminar content (planning) will be a "problem-solving seminar" rather than a "product introduction." Product introductions will be conducted in the latter part of the presentation. The seminar content will be decided in consultation with the Majisemi planning team. It may not be possible to hold the seminar on your desired theme. If you wish to decide the theme yourself, please use the visitor option.</ns1:t>
            </ns1:r>
            <ns1:endParaRPr b="0" i="0" sz="1300" u="none" cap="none" strike="noStrike">
              <ns1:solidFill>
                <ns1:srgbClr val="000000"/>
              </ns1:solidFill>
              <ns1:latin typeface="Arial"/>
              <ns1:ea typeface="Arial"/>
              <ns1:cs typeface="Arial"/>
              <ns1:sym typeface="Arial"/>
            </ns1:endParaRPr>
          </ns1:p>
          <ns1:p>
            <ns1:pPr indent="-279400" lvl="0" marL="285750" marR="0" rtl="0" algn="l">
              <ns1:lnSpc>
                <ns1:spcPct val="100000"/>
              </ns1:lnSpc>
              <ns1:spcBef>
                <ns1:spcPts val="600"/>
              </ns1:spcBef>
              <ns1:spcAft>
                <ns1:spcPts val="60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Please note that considering the purpose of the aforementioned Majisemi Club, a penalty will be set for cancellations within one year of the contract start. (We will charge the difference from the visitor fee)</ns1:t>
            </ns1:r>
            <ns1:endParaRPr b="0" i="0" sz="1300" u="none" cap="none" strike="noStrike">
              <ns1:solidFill>
                <ns1:srgbClr val="000000"/>
              </ns1:solidFill>
              <ns1:latin typeface="Arial"/>
              <ns1:ea typeface="Arial"/>
              <ns1:cs typeface="Arial"/>
              <ns1:sym typeface="Arial"/>
            </ns1:endParaRPr>
          </ns1:p>
        </ns0:txBody>
      </ns0:sp>
      <ns0:sp>
        <ns0:nvSpPr>
          <ns0:cNvPr id="1071" name="Google Shape;1071;p39"/>
          <ns0:cNvSpPr txBox="1"/>
          <ns0:nvPr/>
        </ns0:nvSpPr>
        <ns0:spPr>
          <ns1:xfrm>
            <ns1:off x="341827" y="996147"/>
            <ns1:ext cx="4130400" cy="34878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Monthly fee 120,000 JPY (exclud</ns1:t>
            </ns1:r>
            <ns1:r>
              <ns1:rPr b="1" i="0" lang="ja-JP" sz="800" u="none" cap="none" strike="noStrike">
                <ns1:solidFill>
                  <ns1:schemeClr val="accent4"/>
                </ns1:solidFill>
                <ns1:latin typeface="BIZ UDPGothic"/>
                <ns1:ea typeface="BIZ UDPGothic"/>
                <ns1:cs typeface="BIZ UDPGothic"/>
                <ns1:sym typeface="BIZ UDPGothic"/>
              </ns1:rPr>
              <ns1:t>ing tax) ※ Light plan includes</ns1:t>
            </ns1:r>
            <ns1:r>
              <ns1:rPr b="1" i="0" lang="ja-JP" sz="1000" u="none" cap="none" strike="noStrike">
                <ns1:solidFill>
                  <ns1:schemeClr val="accent4"/>
                </ns1:solidFill>
                <ns1:latin typeface="BIZ UDPGothic"/>
                <ns1:ea typeface="BIZ UDPGothic"/>
                <ns1:cs typeface="BIZ UDPGothic"/>
                <ns1:sym typeface="BIZ UDPGothic"/>
              </ns1:rPr>
              <ns1:t> 10 customer acquisition slots</ns1:t>
            </ns1:r>
            <ns1:endParaRPr b="0" i="0" sz="1400" u="none" cap="none" strike="noStrike">
              <ns1:solidFill>
                <ns1:srgbClr val="000000"/>
              </ns1:solidFill>
              <ns1:latin typeface="Arial"/>
              <ns1:ea typeface="Arial"/>
              <ns1:cs typeface="Arial"/>
              <ns1:sym typeface="Arial"/>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Additional customer acquisition s</ns1:t>
            </ns1:r>
            <ns1:r>
              <ns1:rPr b="1" i="0" lang="ja-JP" sz="800" u="none" cap="none" strike="noStrike">
                <ns1:solidFill>
                  <ns1:schemeClr val="accent4"/>
                </ns1:solidFill>
                <ns1:latin typeface="BIZ UDPGothic"/>
                <ns1:ea typeface="BIZ UDPGothic"/>
                <ns1:cs typeface="BIZ UDPGothic"/>
                <ns1:sym typeface="BIZ UDPGothic"/>
              </ns1:rPr>
              <ns1:t>lots @10,000 JPY (excluding tax)</ns1:t>
            </ns1:r>
            <ns1:endParaRPr b="1" i="0" sz="9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20000"/>
              </ns1:lnSpc>
              <ns1:spcBef>
                <ns1:spcPts val="120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Automatic renewal every month</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Add 10 customer acquisition slots each month</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Minimum webinar capacity is 30 people</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If you hold a webinar with 30 participants in the first month, purchase an additional 20 participant slots (@10,000 JPY each).</ns1:t>
            </ns1:r>
            <ns1:endParaRPr b="0" i="0" sz="11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If the number of participants does not reach the target, the remaining slots can be carried over to the following months.</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Additional participant slots can be purchased for @10,000 JPY.</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rgbClr val="FF0000"/>
                </ns1:solidFill>
                <ns1:latin typeface="BIZ UDPGothic"/>
                <ns1:ea typeface="BIZ UDPGothic"/>
                <ns1:cs typeface="BIZ UDPGothic"/>
                <ns1:sym typeface="BIZ UDPGothic"/>
              </ns1:rPr>
              <ns1:t>If someone who has registered for at least one of your company's last three paid seminars registers again for this seminar, they will not be charged for this seminar (fan development).</ns1:t>
            </ns1:r>
            <ns1:endParaRPr b="0" i="0" sz="1100" u="none" cap="none" strike="noStrike">
              <ns1:solidFill>
                <ns1:srgbClr val="FF0000"/>
              </ns1:solidFill>
              <ns1:latin typeface="BIZ UDPGothic"/>
              <ns1:ea typeface="BIZ UDPGothic"/>
              <ns1:cs typeface="BIZ UDPGothic"/>
              <ns1:sym typeface="BIZ UDPGothic"/>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Other benefits include providing leads from those who download publicly available presentation materials, a branding dashboard, and a trend analysis tool.</ns1:t>
            </ns1:r>
            <ns1:endParaRPr b="0" i="0" sz="1100" u="none" cap="none" strike="noStrike">
              <ns1:solidFill>
                <ns1:schemeClr val="accent4"/>
              </ns1:solidFill>
              <ns1:latin typeface="BIZ UDPGothic"/>
              <ns1:ea typeface="BIZ UDPGothic"/>
              <ns1:cs typeface="BIZ UDPGothic"/>
              <ns1:sym typeface="BIZ UDPGothic"/>
            </ns1:endParaRPr>
          </ns1:p>
        </ns0:txBody>
      </ns0:sp>
      <ns0:graphicFrame>
        <ns0:nvGraphicFramePr>
          <ns0:cNvPr id="1072" name="Google Shape;1072;p39"/>
          <ns0:cNvGraphicFramePr/>
          <ns0:nvPr/>
        </ns0:nvGraphicFramePr>
        <ns0:xfrm>
          <ns1:off x="4503110" y="4742350"/>
          <ns1:ext cx="3000000" cy="3000000"/>
        </ns0:xfrm>
        <ns1:graphic>
          <ns1:graphicData uri="http://schemas.openxmlformats.org/drawingml/2006/table">
            <ns1:tbl>
              <ns1:tblPr bandRow="1" firstRow="1">
                <ns1:noFill/>
                <ns1:tableStyleId>{432B047E-2240-43DF-AB91-C3AC2A0F5CC9}</ns1:tableStyleId>
              </ns1:tblPr>
              <ns1:tblGrid>
                <ns1:gridCol w="1911900"/>
                <ns1:gridCol w="2402875"/>
                <ns1:gridCol w="1887875"/>
                <ns1:gridCol w="1244650"/>
              </ns1:tblGrid>
              <ns1:tr h="342425">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latin typeface="BIZ UDPGothic"/>
                          <ns1:ea typeface="BIZ UDPGothic"/>
                          <ns1:cs typeface="BIZ UDPGothic"/>
                          <ns1:sym typeface="BIZ UDPGothic"/>
                        </ns1:rPr>
                        <ns1:t>商品名</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latin typeface="BIZ UDPGothic"/>
                          <ns1:ea typeface="BIZ UDPGothic"/>
                          <ns1:cs typeface="BIZ UDPGothic"/>
                          <ns1:sym typeface="BIZ UDPGothic"/>
                        </ns1:rPr>
                        <ns1:t>内容</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50" u="none" cap="none" strike="noStrike">
                          <ns1:latin typeface="BIZ UDPGothic"/>
                          <ns1:ea typeface="BIZ UDPGothic"/>
                          <ns1:cs typeface="BIZ UDPGothic"/>
                          <ns1:sym typeface="BIZ UDPGothic"/>
                        </ns1:rPr>
                        <ns1:t>Category</ns1:t>
                      </ns1:r>
                      <ns1:endParaRPr sz="12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latin typeface="BIZ UDPGothic"/>
                          <ns1:ea typeface="BIZ UDPGothic"/>
                          <ns1:cs typeface="BIZ UDPGothic"/>
                          <ns1:sym typeface="BIZ UDPGothic"/>
                        </ns1:rPr>
                        <ns1:t>金額（￥）</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r>
              <ns1:tr h="39125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Majisemi Club Light (30 participants)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Webinar planning, attracting participants, and management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Monthly fee</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120,000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42425">
                <ns1:tc gridSpan="2" rowSpan="3">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Majisemi Club Light Plan</ns1:t>
                      </ns1:r>
                      <ns1:endParaRPr sz="15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30 participants attracted,</ns1:t>
                      </ns1:r>
                      <ns1:endParaRPr sz="1400" u="none" cap="none" strike="noStrike"/>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10 through the monthly fee, 20 through additional participant slots</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rowSpan="3" h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Additional participant slots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200,000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42425">
                <ns1:tc gridSpan="2" vMerge="1"/>
                <ns1:tc hMerge="1"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Consumption tax (10%)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32,000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9775">
                <ns1:tc gridSpan="2" vMerge="1"/>
                <ns1:tc hMerge="1"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Total (tax included)</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352,000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cxnSp>
        <ns0:nvCxnSpPr>
          <ns0:cNvPr id="1073" name="Google Shape;1073;p39"/>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1074" name="Google Shape;1074;p39"/>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1075" name="Google Shape;1075;p39"/>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076" name="Google Shape;1076;p39"/>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基本プラン</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077" name="Google Shape;1077;p39"/>
          <ns0:cNvSpPr/>
          <ns0:nvPr/>
        </ns0:nvSpPr>
        <ns0:spPr>
          <ns1:xfrm>
            <ns1:off x="5474771" y="227019"/>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Plan details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078" name="Google Shape;1078;p39"/>
          <ns0:cNvSpPr/>
          <ns0:nvPr/>
        </ns0:nvSpPr>
        <ns0:spPr>
          <ns1:xfrm>
            <ns1:off x="7178787" y="226536"/>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Reference plan</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079" name="Google Shape;1079;p39"/>
          <ns0:cNvSpPr/>
          <ns0:nvPr/>
        </ns0:nvSpPr>
        <ns0:spPr>
          <ns1:xfrm>
            <ns1:off x="2856620" y="227019"/>
            <ns1:ext cx="2523300" cy="461100"/>
          </ns1:xfrm>
          <ns1:prstGeom prst="roundRect">
            <ns1:avLst>
              <ns1:gd fmla="val 16667"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マジセミ倶楽部 ライト</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080" name="Google Shape;1080;p39"/>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081" name="Google Shape;1081;p39"/>
          <ns0:cNvSpPr/>
          <ns0:nvPr/>
        </ns0:nvSpPr>
        <ns0:spPr>
          <ns1:xfrm>
            <ns1:off x="228725" y="4714125"/>
            <ns1:ext cx="3920400" cy="1788300"/>
          </ns1:xfrm>
          <ns1:prstGeom prst="roundRect">
            <ns1:avLst>
              <ns1:gd fmla="val 16667"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700" u="none" cap="none" strike="noStrike">
                <ns1:solidFill>
                  <ns1:schemeClr val="lt1"/>
                </ns1:solidFill>
                <ns1:latin typeface="BIZ UDPGothic"/>
                <ns1:ea typeface="BIZ UDPGothic"/>
                <ns1:cs typeface="BIZ UDPGothic"/>
                <ns1:sym typeface="BIZ UDPGothic"/>
              </ns1:rPr>
              <ns1:t>If you face challenges in converting seminars into business discussions or want to enhance your website content and SEO, please consider our value set plans mentioned later.</ns1:t>
            </ns1:r>
            <ns1:endParaRPr b="0" i="0" sz="1700" u="none" cap="none" strike="noStrike">
              <ns1:solidFill>
                <ns1:schemeClr val="lt1"/>
              </ns1:solidFill>
              <ns1:latin typeface="BIZ UDPGothic"/>
              <ns1:ea typeface="BIZ UDPGothic"/>
              <ns1:cs typeface="BIZ UDPGothic"/>
              <ns1:sym typeface="BIZ UDPGothic"/>
            </ns1:endParaRPr>
          </ns1:p>
        </ns0:txBody>
      </ns0:sp>
      <ns0:sp>
        <ns0:nvSpPr>
          <ns0:cNvPr id="1082" name="Google Shape;1082;p39"/>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83" name="Google Shape;1083;p39"/>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xml><?xml version="1.0" encoding="utf-8"?>
<ns0:sld xmlns:ns0="http://schemas.openxmlformats.org/presentationml/2006/main" xmlns:ns1="http://schemas.openxmlformats.org/drawingml/2006/main">
  <ns0:cSld>
    <ns0:spTree>
      <ns0:nvGrpSpPr>
        <ns0:cNvPr id="132" name="Shape 132"/>
        <ns0:cNvGrpSpPr/>
        <ns0:nvPr/>
      </ns0:nvGrpSpPr>
      <ns0:grpSpPr>
        <ns1:xfrm>
          <ns1:off x="0" y="0"/>
          <ns1:ext cx="0" cy="0"/>
          <ns1:chOff x="0" y="0"/>
          <ns1:chExt cx="0" cy="0"/>
        </ns1:xfrm>
      </ns0:grpSpPr>
      <ns0:cxnSp>
        <ns0:nvCxnSpPr>
          <ns0:cNvPr id="133" name="Google Shape;133;p4"/>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34" name="Google Shape;134;p4"/>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35" name="Google Shape;135;p4"/>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Hearing</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36" name="Google Shape;136;p4"/>
          <ns0:cNvSpPr txBox="1"/>
          <ns0:nvPr/>
        </ns0:nvSpPr>
        <ns0:spPr>
          <ns1:xfrm>
            <ns1:off x="9331961" y="255986"/>
            <ns1:ext cx="2588486"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Issue Identification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37" name="Google Shape;137;p4"/>
          <ns0:cNvSpPr txBox="1"/>
          <ns0:nvPr/>
        </ns0:nvSpPr>
        <ns0:spPr>
          <ns1:xfrm>
            <ns1:off x="525996" y="874427"/>
            <ns1:ext cx="11284500" cy="256989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■About the products you want to introduce in the seminar</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・What product or service?</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・Who is the target audience (people you want to invite to the seminar)?</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・Industry, company size, department, position, etc.</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*Majisemi specializes in "IT departments, DX departments, security departments across all industries, and production/manufacturing departments in factories."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・What are the competing products?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60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・What are the strengths and differentiation points against competing products?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38" name="Google Shape;138;p4"/>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39" name="Google Shape;139;p4"/>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0.xml><?xml version="1.0" encoding="utf-8"?>
<ns0:sld xmlns:ns0="http://schemas.openxmlformats.org/presentationml/2006/main" xmlns:ns1="http://schemas.openxmlformats.org/drawingml/2006/main">
  <ns0:cSld>
    <ns0:spTree>
      <ns0:nvGrpSpPr>
        <ns0:cNvPr id="1087" name="Shape 1087"/>
        <ns0:cNvGrpSpPr/>
        <ns0:nvPr/>
      </ns0:nvGrpSpPr>
      <ns0:grpSpPr>
        <ns1:xfrm>
          <ns1:off x="0" y="0"/>
          <ns1:ext cx="0" cy="0"/>
          <ns1:chOff x="0" y="0"/>
          <ns1:chExt cx="0" cy="0"/>
        </ns1:xfrm>
      </ns0:grpSpPr>
      <ns0:sp>
        <ns0:nvSpPr>
          <ns0:cNvPr id="1088" name="Google Shape;1088;p40"/>
          <ns0:cNvSpPr/>
          <ns0:nvPr/>
        </ns0:nvSpPr>
        <ns0:spPr>
          <ns1:xfrm>
            <ns1:off x="9936816" y="139130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i="0" sz="1000" u="none" cap="none" strike="noStrike">
              <ns1:solidFill>
                <ns1:schemeClr val="lt1"/>
              </ns1:solidFill>
              <ns1:latin typeface="Arial"/>
              <ns1:ea typeface="Arial"/>
              <ns1:cs typeface="Arial"/>
              <ns1:sym typeface="Arial"/>
            </ns1:endParaRPr>
          </ns1:p>
        </ns0:txBody>
      </ns0:sp>
      <ns0:sp>
        <ns0:nvSpPr>
          <ns0:cNvPr id="1089" name="Google Shape;1089;p40"/>
          <ns0:cNvSpPr/>
          <ns0:nvPr/>
        </ns0:nvSpPr>
        <ns0:spPr>
          <ns1:xfrm>
            <ns1:off x="1804159" y="138548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90" name="Google Shape;1090;p40"/>
          <ns0:cNvSpPr txBox="1"/>
          <ns0:nvPr/>
        </ns0:nvSpPr>
        <ns0:spPr>
          <ns1:xfrm>
            <ns1:off x="1800179" y="1389661"/>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webinar</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Held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91" name="Google Shape;1091;p40"/>
          <ns0:cNvSpPr/>
          <ns0:nvPr/>
        </ns0:nvSpPr>
        <ns0:spPr>
          <ns1:xfrm>
            <ns1:off x="4496634" y="138548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i="0" sz="1000" u="none" cap="none" strike="noStrike">
              <ns1:solidFill>
                <ns1:schemeClr val="lt1"/>
              </ns1:solidFill>
              <ns1:latin typeface="Arial"/>
              <ns1:ea typeface="Arial"/>
              <ns1:cs typeface="Arial"/>
              <ns1:sym typeface="Arial"/>
            </ns1:endParaRPr>
          </ns1:p>
        </ns0:txBody>
      </ns0:sp>
      <ns0:sp>
        <ns0:nvSpPr>
          <ns0:cNvPr id="1092" name="Google Shape;1092;p40"/>
          <ns0:cNvSpPr/>
          <ns0:nvPr/>
        </ns0:nvSpPr>
        <ns0:spPr>
          <ns1:xfrm>
            <ns1:off x="5405415" y="138948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i="0" sz="1000" u="none" cap="none" strike="noStrike">
              <ns1:solidFill>
                <ns1:schemeClr val="lt1"/>
              </ns1:solidFill>
              <ns1:latin typeface="Arial"/>
              <ns1:ea typeface="Arial"/>
              <ns1:cs typeface="Arial"/>
              <ns1:sym typeface="Arial"/>
            </ns1:endParaRPr>
          </ns1:p>
        </ns0:txBody>
      </ns0:sp>
      <ns0:sp>
        <ns0:nvSpPr>
          <ns0:cNvPr id="1093" name="Google Shape;1093;p40"/>
          <ns0:cNvSpPr txBox="1"/>
          <ns0:nvPr/>
        </ns0:nvSpPr>
        <ns0:spPr>
          <ns1:xfrm>
            <ns1:off x="5439647" y="1377434"/>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webinar</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Held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94" name="Google Shape;1094;p40"/>
          <ns0:cNvSpPr txBox="1"/>
          <ns0:nvPr/>
        </ns0:nvSpPr>
        <ns0:spPr>
          <ns1:xfrm>
            <ns1:off x="4496676" y="1381497"/>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webinar</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Held</ns1:t>
            </ns1:r>
            <ns1:endParaRPr b="0" i="0" sz="1400" u="none" cap="none" strike="noStrike">
              <ns1:solidFill>
                <ns1:srgbClr val="000000"/>
              </ns1:solidFill>
              <ns1:latin typeface="BIZ UDPGothic"/>
              <ns1:ea typeface="BIZ UDPGothic"/>
              <ns1:cs typeface="BIZ UDPGothic"/>
              <ns1:sym typeface="BIZ UDPGothic"/>
            </ns1:endParaRPr>
          </ns1:p>
        </ns0:txBody>
      </ns0:sp>
      <ns0:graphicFrame>
        <ns0:nvGraphicFramePr>
          <ns0:cNvPr id="1095" name="Google Shape;1095;p40"/>
          <ns0:cNvGraphicFramePr/>
          <ns0:nvPr/>
        </ns0:nvGraphicFramePr>
        <ns0:xfrm>
          <ns1:off x="480825" y="1824195"/>
          <ns1:ext cx="3000000" cy="3000000"/>
        </ns0:xfrm>
        <ns1:graphic>
          <ns1:graphicData uri="http://schemas.openxmlformats.org/drawingml/2006/table">
            <ns1:tbl>
              <ns1:tblPr>
                <ns1:noFill/>
                <ns1:tableStyleId>{3467832D-9DE1-49CC-B827-7DFF1556ED4D}</ns1:tableStyleId>
              </ns1:tblPr>
              <ns1:tblGrid>
                <ns1:gridCol w="1244050"/>
                <ns1:gridCol w="946400"/>
                <ns1:gridCol w="877375"/>
                <ns1:gridCol w="897100"/>
                <ns1:gridCol w="946400"/>
                <ns1:gridCol w="867525"/>
                <ns1:gridCol w="926675"/>
                <ns1:gridCol w="857675"/>
                <ns1:gridCol w="887250"/>
                <ns1:gridCol w="939450"/>
                <ns1:gridCol w="939450"/>
                <ns1:gridCol w="939450"/>
              </ns1:tblGrid>
              <ns1:tr h="338875">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January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February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March</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April</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May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June</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July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August</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September</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October</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November</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r>
              <ns1:tr h="305575">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Additional attendance slots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Beginning of the month</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Remaining attendance slots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40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Monthly fee billing</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JPY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JPY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JPY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JPY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JPY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JPY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JPY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JPY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JPY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JPY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JPY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177800">
                <ns1:tc>
                  <ns1:txBody>
                    <ns1:bodyPr/>
                    <ns1:lstStyle/>
                    <ns1:p>
                      <ns1:pPr indent="0" lvl="0" marL="179999" marR="0" rtl="0" algn="l">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Seminar hosting</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Target capacity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 people</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 people</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Seminar hosting</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Participant results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 people</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25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48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620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consumption of recruitment slots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end of the month</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Remaining attendance slots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40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r>
              <ns1:tr h="177800">
                <ns1:tc>
                  <ns1:txBody>
                    <ns1:bodyPr/>
                    <ns1:lstStyle/>
                    <ns1:p>
                      <ns1:pPr indent="0" lvl="0" marL="179999" marR="0" rtl="0" algn="l">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05575">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Additional participant slots</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33</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Additional participant slots</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billing</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 JPY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330,000 JPY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sp>
        <ns0:nvSpPr>
          <ns0:cNvPr id="1096" name="Google Shape;1096;p40"/>
          <ns0:cNvSpPr/>
          <ns0:nvPr/>
        </ns0:nvSpPr>
        <ns0:spPr>
          <ns1:xfrm>
            <ns1:off x="1719350" y="1807700"/>
            <ns1:ext cx="938400" cy="45753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97" name="Google Shape;1097;p40"/>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1098" name="Google Shape;1098;p40"/>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099" name="Google Shape;1099;p40"/>
          <ns0:cNvSpPr/>
          <ns0:nvPr/>
        </ns0:nvSpPr>
        <ns0:spPr>
          <ns1:xfrm>
            <ns1:off x="5473920" y="227019"/>
            <ns1:ext cx="19299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billing pattern</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100" name="Google Shape;1100;p40"/>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基本プラン</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101" name="Google Shape;1101;p40"/>
          <ns0:cNvSpPr/>
          <ns0:nvPr/>
        </ns0:nvSpPr>
        <ns0:spPr>
          <ns1:xfrm>
            <ns1:off x="2856620" y="227019"/>
            <ns1:ext cx="2523300" cy="461100"/>
          </ns1:xfrm>
          <ns1:prstGeom prst="roundRect">
            <ns1:avLst>
              <ns1:gd fmla="val 16667"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マジセミ倶楽部 ライト</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102" name="Google Shape;1102;p40"/>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103" name="Google Shape;1103;p40"/>
          <ns0:cNvSpPr/>
          <ns0:nvPr/>
        </ns0:nvSpPr>
        <ns0:spPr>
          <ns1:xfrm>
            <ns1:off x="4426475" y="1805350"/>
            <ns1:ext cx="938400" cy="45753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1104" name="Google Shape;1104;p40"/>
          <ns0:cNvGrpSpPr/>
          <ns0:nvPr/>
        </ns0:nvGrpSpPr>
        <ns0:grpSpPr>
          <ns1:xfrm>
            <ns1:off x="634256" y="1368535"/>
            <ns1:ext cx="1509300" cy="959400"/>
            <ns1:chOff x="2268840" y="1368535"/>
            <ns1:chExt cx="1509300" cy="959400"/>
          </ns1:xfrm>
        </ns0:grpSpPr>
        <ns0:sp>
          <ns0:nvSpPr>
            <ns0:cNvPr id="1105" name="Google Shape;1105;p40"/>
            <ns0:cNvSpPr/>
            <ns0:nvPr/>
          </ns0:nvSpPr>
          <ns0:spPr>
            <ns1:xfrm>
              <ns1:off x="2268840" y="1368535"/>
              <ns1:ext cx="938400" cy="4818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add 10 recruitment slots each month</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06" name="Google Shape;1106;p40"/>
            <ns0:cNvCxnSpPr>
              <ns1:stCxn id="1105" idx="3"/>
            </ns0:cNvCxnSpPr>
            <ns0:nvPr/>
          </ns0:nvCxnSpPr>
          <ns0:spPr>
            <ns1:xfrm>
              <ns1:off x="3207240" y="1609435"/>
              <ns1:ext cx="570900" cy="7185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grpSp>
        <ns0:nvGrpSpPr>
          <ns0:cNvPr id="1107" name="Google Shape;1107;p40"/>
          <ns0:cNvGrpSpPr/>
          <ns0:nvPr/>
        </ns0:nvGrpSpPr>
        <ns0:grpSpPr>
          <ns1:xfrm>
            <ns1:off x="2265300" y="3856175"/>
            <ns1:ext cx="1912800" cy="916350"/>
            <ns1:chOff x="3871553" y="1403026"/>
            <ns1:chExt cx="1912800" cy="916350"/>
          </ns1:xfrm>
        </ns0:grpSpPr>
        <ns0:sp>
          <ns0:nvSpPr>
            <ns0:cNvPr id="1108" name="Google Shape;1108;p40"/>
            <ns0:cNvSpPr/>
            <ns0:nvPr/>
          </ns0:nvSpPr>
          <ns0:spPr>
            <ns1:xfrm>
              <ns1:off x="4513553" y="1799476"/>
              <ns1:ext cx="1270800" cy="5199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seminars with 30 participants from the first month are OK</ns1:t>
              </ns1:r>
              <ns1:endParaRPr b="0" i="0" sz="1100" u="none" cap="none" strike="noStrike">
                <ns1:solidFill>
                  <ns1:srgbClr val="FF0066"/>
                </ns1:solidFill>
                <ns1:latin typeface="BIZ UDPGothic"/>
                <ns1:ea typeface="BIZ UDPGothic"/>
                <ns1:cs typeface="BIZ UDPGothic"/>
                <ns1:sym typeface="BIZ UDPGothic"/>
              </ns1:endParaRPr>
            </ns1:p>
          </ns0:txBody>
        </ns0:sp>
        <ns0:cxnSp>
          <ns0:nvCxnSpPr>
            <ns0:cNvPr id="1109" name="Google Shape;1109;p40"/>
            <ns0:cNvCxnSpPr>
              <ns1:stCxn id="1108" idx="1"/>
            </ns0:cNvCxnSpPr>
            <ns0:nvPr/>
          </ns0:nvCxnSpPr>
          <ns0:spPr>
            <ns1:xfrm rot="10800000">
              <ns1:off x="3871553" y="1403026"/>
              <ns1:ext cx="642000" cy="6564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grpSp>
        <ns0:nvGrpSpPr>
          <ns0:cNvPr id="1110" name="Google Shape;1110;p40"/>
          <ns0:cNvGrpSpPr/>
          <ns0:nvPr/>
        </ns0:nvGrpSpPr>
        <ns0:grpSpPr>
          <ns1:xfrm>
            <ns1:off x="3053840" y="3376334"/>
            <ns1:ext cx="1843800" cy="708300"/>
            <ns1:chOff x="2115114" y="1368535"/>
            <ns1:chExt cx="1843800" cy="708300"/>
          </ns1:xfrm>
        </ns0:grpSpPr>
        <ns0:sp>
          <ns0:nvSpPr>
            <ns0:cNvPr id="1111" name="Google Shape;1111;p40"/>
            <ns0:cNvSpPr/>
            <ns0:nvPr/>
          </ns0:nvSpPr>
          <ns0:spPr>
            <ns1:xfrm>
              <ns1:off x="2115114" y="1368535"/>
              <ns1:ext cx="1092000" cy="7083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target capacity is 30 or more</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12" name="Google Shape;1112;p40"/>
            <ns0:cNvCxnSpPr>
              <ns1:stCxn id="1111" idx="3"/>
            </ns0:cNvCxnSpPr>
            <ns0:nvPr/>
          </ns0:nvCxnSpPr>
          <ns0:spPr>
            <ns1:xfrm flipH="1" rot="10800000">
              <ns1:off x="3207114" y="1701385"/>
              <ns1:ext cx="751800" cy="213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sp>
        <ns0:nvSpPr>
          <ns0:cNvPr id="1113" name="Google Shape;1113;p40"/>
          <ns0:cNvSpPr/>
          <ns0:nvPr/>
        </ns0:nvSpPr>
        <ns0:spPr>
          <ns1:xfrm>
            <ns1:off x="5864149" y="2446410"/>
            <ns1:ext cx="362700" cy="365100"/>
          </ns1:xfrm>
          <ns1:prstGeom prst="ellipse">
            <ns1:avLst/>
          </ns1:prstGeom>
          <ns1:noFill/>
          <ns1:ln cap="flat" cmpd="sng" w="25400">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1114" name="Google Shape;1114;p40"/>
          <ns0:cNvGrpSpPr/>
          <ns0:nvPr/>
        </ns0:nvGrpSpPr>
        <ns0:grpSpPr>
          <ns1:xfrm>
            <ns1:off x="3449632" y="5131625"/>
            <ns1:ext cx="1637645" cy="1354350"/>
            <ns1:chOff x="2010859" y="955535"/>
            <ns1:chExt cx="1600200" cy="1354350"/>
          </ns1:xfrm>
        </ns0:grpSpPr>
        <ns0:sp>
          <ns0:nvSpPr>
            <ns0:cNvPr id="1115" name="Google Shape;1115;p40"/>
            <ns0:cNvSpPr/>
            <ns0:nvPr/>
          </ns0:nvSpPr>
          <ns0:spPr>
            <ns1:xfrm>
              <ns1:off x="2010859" y="1601585"/>
              <ns1:ext cx="1196400" cy="7083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carry over any shortfall to the next month</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16" name="Google Shape;1116;p40"/>
            <ns0:cNvCxnSpPr>
              <ns1:stCxn id="1115" idx="3"/>
            </ns0:cNvCxnSpPr>
            <ns0:nvPr/>
          </ns0:nvCxnSpPr>
          <ns0:spPr>
            <ns1:xfrm flipH="1" rot="10800000">
              <ns1:off x="3207259" y="955535"/>
              <ns1:ext cx="403800" cy="10002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sp>
        <ns0:nvSpPr>
          <ns0:cNvPr id="1117" name="Google Shape;1117;p40"/>
          <ns0:cNvSpPr/>
          <ns0:nvPr/>
        </ns0:nvSpPr>
        <ns0:spPr>
          <ns1:xfrm>
            <ns1:off x="5854316" y="5626254"/>
            <ns1:ext cx="362700" cy="365100"/>
          </ns1:xfrm>
          <ns1:prstGeom prst="ellipse">
            <ns1:avLst/>
          </ns1:prstGeom>
          <ns1:noFill/>
          <ns1:ln cap="flat" cmpd="sng" w="25400">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1118" name="Google Shape;1118;p40"/>
          <ns0:cNvSpPr/>
          <ns0:nvPr/>
        </ns0:nvSpPr>
        <ns0:spPr>
          <ns1:xfrm>
            <ns1:off x="6386263" y="1341417"/>
            <ns1:ext cx="3456300" cy="4356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seminars can be held anytime (or not at all)</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(target capacity is 30 or more, rebroadcasts are 10 or more)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19" name="Google Shape;1119;p40"/>
          <ns0:cNvSpPr/>
          <ns0:nvPr/>
        </ns0:nvSpPr>
        <ns0:spPr>
          <ns1:xfrm>
            <ns1:off x="5340800" y="1805975"/>
            <ns1:ext cx="938400" cy="45753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20" name="Google Shape;1120;p40"/>
          <ns0:cNvSpPr/>
          <ns0:nvPr/>
        </ns0:nvSpPr>
        <ns0:spPr>
          <ns1:xfrm>
            <ns1:off x="5075850" y="4916850"/>
            <ns1:ext cx="362700" cy="365100"/>
          </ns1:xfrm>
          <ns1:prstGeom prst="ellipse">
            <ns1:avLst/>
          </ns1:prstGeom>
          <ns1:noFill/>
          <ns1:ln cap="flat" cmpd="sng" w="25400">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1121" name="Google Shape;1121;p40"/>
          <ns0:cNvGrpSpPr/>
          <ns0:nvPr/>
        </ns0:nvGrpSpPr>
        <ns0:grpSpPr>
          <ns1:xfrm>
            <ns1:off x="6079178" y="3780060"/>
            <ns1:ext cx="2168400" cy="639000"/>
            <ns1:chOff x="1449413" y="1368535"/>
            <ns1:chExt cx="2168400" cy="639000"/>
          </ns1:xfrm>
        </ns0:grpSpPr>
        <ns0:sp>
          <ns0:nvSpPr>
            <ns0:cNvPr id="1122" name="Google Shape;1122;p40"/>
            <ns0:cNvSpPr/>
            <ns0:nvPr/>
          </ns0:nvSpPr>
          <ns0:spPr>
            <ns1:xfrm>
              <ns1:off x="2115113" y="1368535"/>
              <ns1:ext cx="1502700" cy="6390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holding events with 50, 100 participants, etc. is OK</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23" name="Google Shape;1123;p40"/>
            <ns0:cNvCxnSpPr>
              <ns1:stCxn id="1122" idx="1"/>
            </ns0:cNvCxnSpPr>
            <ns0:nvPr/>
          </ns0:nvCxnSpPr>
          <ns0:spPr>
            <ns1:xfrm rot="10800000">
              <ns1:off x="1449413" y="1440235"/>
              <ns1:ext cx="665700" cy="2478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cxnSp>
        <ns0:nvCxnSpPr>
          <ns0:cNvPr id="1124" name="Google Shape;1124;p40"/>
          <ns0:cNvCxnSpPr>
            <ns1:stCxn id="1120" idx="6"/>
            <ns1:endCxn id="1113" idx="2"/>
          </ns0:cNvCxnSpPr>
          <ns0:nvPr/>
        </ns0:nvCxnSpPr>
        <ns0:spPr>
          <ns1:xfrm flipH="1" rot="10800000">
            <ns1:off x="5438550" y="2628900"/>
            <ns1:ext cx="425700" cy="2470500"/>
          </ns1:xfrm>
          <ns1:prstGeom prst="curvedConnector3">
            <ns1:avLst>
              <ns1:gd fmla="val 49988" name="adj1"/>
            </ns1:avLst>
          </ns1:prstGeom>
          <ns1:noFill/>
          <ns1:ln cap="flat" cmpd="sng" w="25400">
            <ns1:solidFill>
              <ns1:srgbClr val="FF0066"/>
            </ns1:solidFill>
            <ns1:prstDash val="solid"/>
            <ns1:round/>
            <ns1:headEnd len="sm" w="sm" type="none"/>
            <ns1:tailEnd len="lg" w="lg" type="stealth"/>
          </ns1:ln>
        </ns0:spPr>
      </ns0:cxnSp>
      <ns0:grpSp>
        <ns0:nvGrpSpPr>
          <ns0:cNvPr id="1125" name="Google Shape;1125;p40"/>
          <ns0:cNvGrpSpPr/>
          <ns0:nvPr/>
        </ns0:nvGrpSpPr>
        <ns0:grpSpPr>
          <ns1:xfrm>
            <ns1:off x="6182215" y="5762317"/>
            <ns1:ext cx="2637900" cy="580027"/>
            <ns1:chOff x="1695559" y="1368535"/>
            <ns1:chExt cx="2637900" cy="708300"/>
          </ns1:xfrm>
        </ns0:grpSpPr>
        <ns0:sp>
          <ns0:nvSpPr>
            <ns0:cNvPr id="1126" name="Google Shape;1126;p40"/>
            <ns0:cNvSpPr/>
            <ns0:nvPr/>
          </ns0:nvSpPr>
          <ns0:spPr>
            <ns1:xfrm>
              <ns1:off x="2010859" y="1368535"/>
              <ns1:ext cx="2322600" cy="7083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any shortfall will be billed at 10,000 JPY each</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there will be no recruitment beyond the target capacity</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27" name="Google Shape;1127;p40"/>
            <ns0:cNvCxnSpPr>
              <ns1:stCxn id="1126" idx="1"/>
            </ns0:cNvCxnSpPr>
            <ns0:nvPr/>
          </ns0:nvCxnSpPr>
          <ns0:spPr>
            <ns1:xfrm rot="10800000">
              <ns1:off x="1695559" y="1424485"/>
              <ns1:ext cx="315300" cy="2982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sp>
        <ns0:nvSpPr>
          <ns0:cNvPr id="1128" name="Google Shape;1128;p40"/>
          <ns0:cNvSpPr txBox="1"/>
          <ns0:nvPr/>
        </ns0:nvSpPr>
        <ns0:spPr>
          <ns1:xfrm>
            <ns1:off x="9954823" y="1361221"/>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webinar</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Held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29" name="Google Shape;1129;p40"/>
          <ns0:cNvSpPr/>
          <ns0:nvPr/>
        </ns0:nvSpPr>
        <ns0:spPr>
          <ns1:xfrm>
            <ns1:off x="9849725" y="1781700"/>
            <ns1:ext cx="938400" cy="46176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30" name="Google Shape;1130;p40"/>
          <ns0:cNvSpPr txBox="1"/>
          <ns0:nvPr/>
        </ns0:nvSpPr>
        <ns0:spPr>
          <ns1:xfrm>
            <ns1:off x="292432" y="831765"/>
            <ns1:ext cx="8505600" cy="4611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chemeClr val="accent4"/>
              </ns1:buClr>
              <ns1:buSzPts val="1900"/>
              <ns1:buFont typeface="Arial"/>
              <ns1:buNone/>
            </ns1:pPr>
            <ns1:r>
              <ns1:rPr b="0" i="0" lang="ja-JP" sz="2800" u="none" cap="none" strike="noStrike">
                <ns1:solidFill>
                  <ns1:schemeClr val="accent4"/>
                </ns1:solidFill>
                <ns1:latin typeface="BIZ UDPGothic"/>
                <ns1:ea typeface="BIZ UDPGothic"/>
                <ns1:cs typeface="BIZ UDPGothic"/>
                <ns1:sym typeface="BIZ UDPGothic"/>
              </ns1:rPr>
              <ns1:t>Example of webinar hosting and billing with Majisemi Club</ns1:t>
            </ns1:r>
            <ns1:endParaRPr b="0" i="0" sz="2800" u="none" cap="none" strike="noStrike">
              <ns1:solidFill>
                <ns1:srgbClr val="000000"/>
              </ns1:solidFill>
              <ns1:latin typeface="BIZ UDPGothic"/>
              <ns1:ea typeface="BIZ UDPGothic"/>
              <ns1:cs typeface="BIZ UDPGothic"/>
              <ns1:sym typeface="BIZ UDPGothic"/>
            </ns1:endParaRPr>
          </ns1:p>
        </ns0:txBody>
      </ns0:sp>
      <ns0:sp>
        <ns0:nvSpPr>
          <ns0:cNvPr id="1131" name="Google Shape;1131;p40"/>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32" name="Google Shape;1132;p40"/>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1.xml><?xml version="1.0" encoding="utf-8"?>
<ns0:sld xmlns:ns0="http://schemas.openxmlformats.org/presentationml/2006/main" xmlns:ns1="http://schemas.openxmlformats.org/drawingml/2006/main" xmlns:ns2="http://schemas.openxmlformats.org/officeDocument/2006/relationships">
  <ns0:cSld>
    <ns0:spTree>
      <ns0:nvGrpSpPr>
        <ns0:cNvPr id="1136" name="Shape 1136"/>
        <ns0:cNvGrpSpPr/>
        <ns0:nvPr/>
      </ns0:nvGrpSpPr>
      <ns0:grpSpPr>
        <ns1:xfrm>
          <ns1:off x="0" y="0"/>
          <ns1:ext cx="0" cy="0"/>
          <ns1:chOff x="0" y="0"/>
          <ns1:chExt cx="0" cy="0"/>
        </ns1:xfrm>
      </ns0:grpSpPr>
      <ns0:sp>
        <ns0:nvSpPr>
          <ns0:cNvPr id="1137" name="Google Shape;1137;p41"/>
          <ns0:cNvSpPr/>
          <ns0:nvPr/>
        </ns0:nvSpPr>
        <ns0:spPr>
          <ns1:xfrm rot="-5400000">
            <ns1:off x="704215" y="514095"/>
            <ns1:ext cx="3440100" cy="4374600"/>
          </ns1:xfrm>
          <ns1:prstGeom prst="round2SameRect">
            <ns1:avLst>
              <ns1:gd fmla="val 3710" name="adj1"/>
              <ns1:gd fmla="val 0" name="adj2"/>
            </ns1:avLst>
          </ns1:prstGeom>
          <ns1:solidFill>
            <ns1:srgbClr val="FFEFF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t/>
            </ns1:r>
            <ns1:endParaRPr b="0" i="0" sz="700" u="none" cap="none" strike="noStrike">
              <ns1:solidFill>
                <ns1:schemeClr val="accent4"/>
              </ns1:solidFill>
              <ns1:latin typeface="Arial"/>
              <ns1:ea typeface="Arial"/>
              <ns1:cs typeface="Arial"/>
              <ns1:sym typeface="Arial"/>
            </ns1:endParaRPr>
          </ns1:p>
        </ns0:txBody>
      </ns0:sp>
      <ns0:pic>
        <ns0:nvPicPr>
          <ns0:cNvPr descr="図形, 背景パターン&#10;&#10;自動的に生成された説明" id="1138" name="Google Shape;1138;p41"/>
          <ns0:cNvPicPr preferRelativeResize="0"/>
          <ns0:nvPr/>
        </ns0:nvPicPr>
        <ns0:blipFill rotWithShape="1">
          <ns1:blip ns2:embed="rId3">
            <ns1:alphaModFix/>
          </ns1:blip>
          <ns1:srcRect b="0" l="0" r="0" t="0"/>
          <ns1:stretch/>
        </ns0:blipFill>
        <ns0:spPr>
          <ns1:xfrm>
            <ns1:off x="618715" y="4493312"/>
            <ns1:ext cx="3416595" cy="2181623"/>
          </ns1:xfrm>
          <ns1:prstGeom prst="rect">
            <ns1:avLst/>
          </ns1:prstGeom>
          <ns1:noFill/>
          <ns1:ln>
            <ns1:noFill/>
          </ns1:ln>
        </ns0:spPr>
      </ns0:pic>
      <ns0:sp>
        <ns0:nvSpPr>
          <ns0:cNvPr id="1139" name="Google Shape;1139;p41"/>
          <ns0:cNvSpPr/>
          <ns0:nvPr/>
        </ns0:nvSpPr>
        <ns0:spPr>
          <ns1:xfrm>
            <ns1:off x="221197" y="988391"/>
            <ns1:ext cx="11729100" cy="3440100"/>
          </ns1:xfrm>
          <ns1:prstGeom prst="roundRect">
            <ns1:avLst>
              <ns1:gd fmla="val 3256" name="adj"/>
            </ns1:avLst>
          </ns1:prstGeom>
          <ns1:noFill/>
          <ns1:ln cap="flat" cmpd="sng" w="12700">
            <ns1:solidFill>
              <ns1:srgbClr val="163F9B"/>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40" name="Google Shape;1140;p41"/>
          <ns0:cNvSpPr txBox="1"/>
          <ns0:nvPr/>
        </ns0:nvSpPr>
        <ns0:spPr>
          <ns1:xfrm>
            <ns1:off x="4742732" y="2660598"/>
            <ns1:ext cx="7327800" cy="18090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*To accurately track the number of participants, we will prepare the registration page and provide the list to your company.</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*If the capacity is reached, we will stop accepting applications.</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※リストの納品は個人情報保護の観点から、セミナー主催者様に直接納品させていただきます。</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Not only participants but also absentees (pre-cancellations, same-day cancellations) are counted towards the number of attendees.</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*The contract is automatically renewed every 3 months and will continue in the same manner.</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Upon withdrawal, refunds for unused customer acquisition slots are not available. Additionally, you cannot rejoin Majisemi Club for one year after withdrawal.</ns1:t>
            </ns1:r>
            <ns1:endParaRPr b="0" i="0" sz="1400" u="none" cap="none" strike="noStrike">
              <ns1:solidFill>
                <ns1:srgbClr val="000000"/>
              </ns1:solidFill>
              <ns1:latin typeface="Arial"/>
              <ns1:ea typeface="Arial"/>
              <ns1:cs typeface="Arial"/>
              <ns1:sym typeface="Arial"/>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*To withdraw, please notify us by email by the end of the month prior to the withdrawal month.</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*We may not be able to accommodate requests with a business meeting guarantee.</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Benefits are subject to change.</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141" name="Google Shape;1141;p41"/>
          <ns0:cNvSpPr txBox="1"/>
          <ns0:nvPr/>
        </ns0:nvSpPr>
        <ns0:spPr>
          <ns1:xfrm>
            <ns1:off x="4765183" y="1190514"/>
            <ns1:ext cx="7327800" cy="1440900"/>
          </ns1:xfrm>
          <ns1:prstGeom prst="rect">
            <ns1:avLst/>
          </ns1:prstGeom>
          <ns1:noFill/>
          <ns1:ln>
            <ns1:noFill/>
          </ns1:ln>
        </ns0:spPr>
        <ns0:txBody>
          <ns1:bodyPr anchorCtr="0" anchor="t" bIns="45700" lIns="91425" spcFirstLastPara="1" rIns="91425" wrap="square" tIns="45700">
            <ns1:noAutofit/>
          </ns1:bodyPr>
          <ns1:lstStyle/>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This is a plan that automatically renews every 3 months. It guarantees 30 participants and 3 business meetings (appointments).</ns1:t>
            </ns1:r>
            <ns1:endParaRPr b="0" i="0" sz="13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We handle everything from planning the seminar content, attracting participants, managing the event on the day, to sending materials to participants.</ns1:t>
            </ns1:r>
            <ns1:endParaRPr b="0" i="0" sz="13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Majifolo is included in the fee.</ns1:t>
            </ns1:r>
            <ns1:endParaRPr b="0" i="0" sz="13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If the initial seminar does not meet 30 participants and 3 appointments, it will be carried over to that quarter or the next quarter,</ns1:t>
            </ns1:r>
            <ns1:endParaRPr b="0" i="0" sz="13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300"/>
              <ns1:buFont typeface="Arial"/>
              <ns1:buNone/>
            </ns1:pPr>
            <ns1:r>
              <ns1:rPr b="0" i="0" lang="ja-JP" sz="1300" u="none" cap="none" strike="noStrike">
                <ns1:solidFill>
                  <ns1:schemeClr val="accent4"/>
                </ns1:solidFill>
                <ns1:latin typeface="BIZ UDPGothic"/>
                <ns1:ea typeface="BIZ UDPGothic"/>
                <ns1:cs typeface="BIZ UDPGothic"/>
                <ns1:sym typeface="BIZ UDPGothic"/>
              </ns1:rPr>
              <ns1:t>We will hold additional seminars. (The goal is to achieve it in the first attempt)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42" name="Google Shape;1142;p41"/>
          <ns0:cNvSpPr txBox="1"/>
          <ns0:nvPr/>
        </ns0:nvSpPr>
        <ns0:spPr>
          <ns1:xfrm>
            <ns1:off x="357465" y="1080289"/>
            <ns1:ext cx="4222200" cy="2989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5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600,000 JPY every 3 m</ns1:t>
            </ns1:r>
            <ns1:r>
              <ns1:rPr b="1" i="0" lang="ja-JP" sz="800" u="none" cap="none" strike="noStrike">
                <ns1:solidFill>
                  <ns1:schemeClr val="accent4"/>
                </ns1:solidFill>
                <ns1:latin typeface="BIZ UDPGothic"/>
                <ns1:ea typeface="BIZ UDPGothic"/>
                <ns1:cs typeface="BIZ UDPGothic"/>
                <ns1:sym typeface="BIZ UDPGothic"/>
              </ns1:rPr>
              <ns1:t>onths (excluding tax)</ns1:t>
            </ns1:r>
            <ns1:endParaRPr b="1" i="0" sz="9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Contract automatically renews every 3 months</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Guarantee of 30 participants and 3 business meetings every 3 months</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Majifolo is provided for free</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If targets are not met, the shortfall will be carried over to future seminars</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For additional events with more than 31 participants, each registration is 13,500 JPY</ns1:t>
            </ns1:r>
            <ns1:endParaRPr b="0" i="0" sz="11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rgbClr val="FF0000"/>
                </ns1:solidFill>
                <ns1:latin typeface="BIZ UDPGothic"/>
                <ns1:ea typeface="BIZ UDPGothic"/>
                <ns1:cs typeface="BIZ UDPGothic"/>
                <ns1:sym typeface="BIZ UDPGothic"/>
              </ns1:rPr>
              <ns1:t>If someone who has registered for at least one of your company's last three paid seminars registers again for this seminar, they will not be charged for this seminar (fan development).</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Other benefits include providing leads from those who download publicly available presentation materials, a branding dashboard, and a trend analysis tool.</ns1:t>
            </ns1:r>
            <ns1:endParaRPr b="0" i="0" sz="1400" u="none" cap="none" strike="noStrike">
              <ns1:solidFill>
                <ns1:srgbClr val="000000"/>
              </ns1:solidFill>
              <ns1:latin typeface="Arial"/>
              <ns1:ea typeface="Arial"/>
              <ns1:cs typeface="Arial"/>
              <ns1:sym typeface="Arial"/>
            </ns1:endParaRPr>
          </ns1:p>
          <ns1:p>
            <ns1:pPr indent="-101600" lvl="0" marL="171450" marR="0" rtl="0" algn="l">
              <ns1:lnSpc>
                <ns1:spcPct val="120000"/>
              </ns1:lnSpc>
              <ns1:spcBef>
                <ns1:spcPts val="0"/>
              </ns1:spcBef>
              <ns1:spcAft>
                <ns1:spcPts val="0"/>
              </ns1:spcAft>
              <ns1:buClr>
                <ns1:srgbClr val="FF0000"/>
              </ns1:buClr>
              <ns1:buSzPts val="1100"/>
              <ns1:buFont typeface="BIZ UDPGothic"/>
              <ns1:buNone/>
            </ns1:pPr>
            <ns1:r>
              <ns1:t/>
            </ns1:r>
            <ns1:endParaRPr b="0" i="0" sz="1100" u="none" cap="none" strike="noStrike">
              <ns1:solidFill>
                <ns1:srgbClr val="FF0000"/>
              </ns1:solidFill>
              <ns1:latin typeface="BIZ UDPGothic"/>
              <ns1:ea typeface="BIZ UDPGothic"/>
              <ns1:cs typeface="BIZ UDPGothic"/>
              <ns1:sym typeface="BIZ UDPGothic"/>
            </ns1:endParaRPr>
          </ns1:p>
        </ns0:txBody>
      </ns0:sp>
      <ns0:graphicFrame>
        <ns0:nvGraphicFramePr>
          <ns0:cNvPr id="1143" name="Google Shape;1143;p41"/>
          <ns0:cNvGraphicFramePr/>
          <ns0:nvPr/>
        </ns0:nvGraphicFramePr>
        <ns0:xfrm>
          <ns1:off x="4691066" y="4542515"/>
          <ns1:ext cx="3000000" cy="3000000"/>
        </ns0:xfrm>
        <ns1:graphic>
          <ns1:graphicData uri="http://schemas.openxmlformats.org/drawingml/2006/table">
            <ns1:tbl>
              <ns1:tblPr>
                <ns1:noFill/>
                <ns1:tableStyleId>{3467832D-9DE1-49CC-B827-7DFF1556ED4D}</ns1:tableStyleId>
              </ns1:tblPr>
              <ns1:tblGrid>
                <ns1:gridCol w="1844075"/>
                <ns1:gridCol w="2317650"/>
                <ns1:gridCol w="590300"/>
                <ns1:gridCol w="1230625"/>
                <ns1:gridCol w="1200500"/>
              </ns1:tblGrid>
              <ns1:tr h="28225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商品名</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内容</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数量</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単価（￥）</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金額（￥）</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r>
              <ns1:tr h="32250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Majisemi Club event (30 participants)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Webinar planning, attracting participants, and management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7150">
                <ns1:tc row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Majifolo (30 participants)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chemeClr val="accent4"/>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Appointment setting via phone and email for participants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30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3,500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105,000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62175">
                <ns1:tc vMerge="1"/>
                <ns1:tc>
                  <ns1:txBody>
                    <ns1:bodyPr/>
                    <ns1:lstStyle/>
                    <ns1:p>
                      <ns1:pPr indent="0" lvl="0" marL="0" marR="0" rtl="0" algn="ctr">
                        <ns1:lnSpc>
                          <ns1:spcPct val="100000"/>
                        </ns1:lnSpc>
                        <ns1:spcBef>
                          <ns1:spcPts val="0"/>
                        </ns1:spcBef>
                        <ns1:spcAft>
                          <ns1:spcPts val="0"/>
                        </ns1:spcAft>
                        <ns1:buClr>
                          <ns1:srgbClr val="FF505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All cases are free under the Majisemi Club business meeting guarantee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30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-3,500</ns1:t>
                      </ns1:r>
                      <ns1:endParaRPr sz="1000" u="none" cap="none" strike="noStrike">
                        <ns1:solidFill>
                          <ns1:srgbClr val="FF5050"/>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-105,000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82250">
                <ns1:tc gridSpan="2" rowSpan="3">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Majisemi Club Business Meeting Guarantee Plan</ns1:t>
                      </ns1:r>
                      <ns1:endParaRPr sz="15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Reference plan for 30 participants</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rowSpan="3" h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Subtotal</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82250">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Consumption tax (10%)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02650">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Total (tax included)</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660,000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bl>
          </ns1:graphicData>
        </ns1:graphic>
      </ns0:graphicFrame>
      <ns0:sp>
        <ns0:nvSpPr>
          <ns0:cNvPr id="1144" name="Google Shape;1144;p41"/>
          <ns0:cNvSpPr txBox="1"/>
          <ns0:nvPr/>
        </ns0:nvSpPr>
        <ns0:spPr>
          <ns1:xfrm>
            <ns1:off x="274431" y="5194819"/>
            <ns1:ext cx="4080000" cy="5862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32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Guaranteed recruitment and business meetings!</ns1:t>
            </ns1:r>
            <ns1:endParaRPr b="1" i="0" sz="2800" u="none" cap="none" strike="noStrike">
              <ns1:solidFill>
                <ns1:schemeClr val="accent4"/>
              </ns1:solidFill>
              <ns1:latin typeface="BIZ UDPGothic"/>
              <ns1:ea typeface="BIZ UDPGothic"/>
              <ns1:cs typeface="BIZ UDPGothic"/>
              <ns1:sym typeface="BIZ UDPGothic"/>
            </ns1:endParaRPr>
          </ns1:p>
        </ns0:txBody>
      </ns0:sp>
      <ns0:cxnSp>
        <ns0:nvCxnSpPr>
          <ns0:cNvPr id="1145" name="Google Shape;1145;p41"/>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1146" name="Google Shape;1146;p41"/>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1147" name="Google Shape;1147;p41"/>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48" name="Google Shape;1148;p41"/>
          <ns0:cNvSpPr txBox="1"/>
          <ns0:nvPr>
            <ns0:ph idx="12" type="sldNum"/>
          </ns0:nvPr>
        </ns0:nvSpPr>
        <ns0:spPr>
          <ns1:xfrm>
            <ns1:off x="9448800" y="6492875"/>
            <ns1:ext cx="27432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ns1:t>‹#›</ns1:t>
            </ns1:fld>
            <ns1:endParaRPr/>
          </ns1:p>
        </ns0:txBody>
      </ns0:sp>
      <ns0:sp>
        <ns0:nvSpPr>
          <ns0:cNvPr id="1149" name="Google Shape;1149;p41"/>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基本プラン</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150" name="Google Shape;1150;p41"/>
          <ns0:cNvSpPr/>
          <ns0:nvPr/>
        </ns0:nvSpPr>
        <ns0:spPr>
          <ns1:xfrm>
            <ns1:off x="5796107" y="227019"/>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Plan details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151" name="Google Shape;1151;p41"/>
          <ns0:cNvSpPr/>
          <ns0:nvPr/>
        </ns0:nvSpPr>
        <ns0:spPr>
          <ns1:xfrm>
            <ns1:off x="7500123" y="226536"/>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Reference plan</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152" name="Google Shape;1152;p41"/>
          <ns0:cNvSpPr/>
          <ns0:nvPr/>
        </ns0:nvSpPr>
        <ns0:spPr>
          <ns1:xfrm>
            <ns1:off x="2856621" y="227019"/>
            <ns1:ext cx="2856900" cy="461100"/>
          </ns1:xfrm>
          <ns1:prstGeom prst="roundRect">
            <ns1:avLst>
              <ns1:gd fmla="val 16667" name="adj"/>
            </ns1:avLst>
          </ns1:prstGeom>
          <ns1:solidFill>
            <ns1:srgbClr val="7030A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マジセミ倶楽部 商談保証</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153" name="Google Shape;1153;p41"/>
          <ns0:cNvSpPr txBox="1"/>
          <ns0:nvPr/>
        </ns0:nvSpPr>
        <ns0:spPr>
          <ns1:xfrm>
            <ns1:off x="3964875" y="6479600"/>
            <ns1:ext cx="44937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rgbClr val="D8D8D8"/>
                </ns1:solidFill>
                <ns1:latin typeface="Arial"/>
                <ns1:ea typeface="Arial"/>
                <ns1:cs typeface="Arial"/>
                <ns1:sym typeface="Arial"/>
              </ns1:rPr>
              <ns1:t>©2018-2023 MAJISEMI Inc.</ns1:t>
            </ns1:r>
            <ns1:endParaRPr b="0" i="0" sz="1000" u="none" cap="none" strike="noStrike">
              <ns1:solidFill>
                <ns1:srgbClr val="D8D8D8"/>
              </ns1:solidFill>
              <ns1:latin typeface="Arial"/>
              <ns1:ea typeface="Arial"/>
              <ns1:cs typeface="Arial"/>
              <ns1:sym typeface="Arial"/>
            </ns1:endParaRPr>
          </ns1:p>
        </ns0:txBody>
      </ns0:sp>
      <ns0:sp>
        <ns0:nvSpPr>
          <ns0:cNvPr id="1154" name="Google Shape;1154;p41"/>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200" u="none" cap="none" strike="noStrike">
              <ns1:solidFill>
                <ns1:schemeClr val="accent4"/>
              </ns1:solidFill>
              <ns1:latin typeface="BIZ UDPGothic"/>
              <ns1:ea typeface="BIZ UDPGothic"/>
              <ns1:cs typeface="BIZ UDPGothic"/>
              <ns1:sym typeface="BIZ UDPGothic"/>
            </ns1:endParaRPr>
          </ns1:p>
        </ns0:txBody>
      </ns0:sp>
    </ns0:spTree>
  </ns0:cSld>
  <ns0:clrMapOvr>
    <ns1:masterClrMapping/>
  </ns0:clrMapOvr>
</ns0:sld>
</file>

<file path=ppt/slides/slide42.xml><?xml version="1.0" encoding="utf-8"?>
<ns0:sld xmlns:ns0="http://schemas.openxmlformats.org/presentationml/2006/main" xmlns:ns1="http://schemas.openxmlformats.org/drawingml/2006/main">
  <ns0:cSld>
    <ns0:spTree>
      <ns0:nvGrpSpPr>
        <ns0:cNvPr id="1158" name="Shape 1158"/>
        <ns0:cNvGrpSpPr/>
        <ns0:nvPr/>
      </ns0:nvGrpSpPr>
      <ns0:grpSpPr>
        <ns1:xfrm>
          <ns1:off x="0" y="0"/>
          <ns1:ext cx="0" cy="0"/>
          <ns1:chOff x="0" y="0"/>
          <ns1:chExt cx="0" cy="0"/>
        </ns1:xfrm>
      </ns0:grpSpPr>
      <ns0:sp>
        <ns0:nvSpPr>
          <ns0:cNvPr id="1159" name="Google Shape;1159;p42"/>
          <ns0:cNvSpPr/>
          <ns0:nvPr/>
        </ns0:nvSpPr>
        <ns0:spPr>
          <ns1:xfrm>
            <ns1:off x="4704722" y="924664"/>
            <ns1:ext cx="3391313" cy="432000"/>
          </ns1:xfrm>
          <ns1:prstGeom prst="rect">
            <ns1:avLst/>
          </ns1:prstGeom>
          <ns1:solidFill>
            <ns1:srgbClr val="FF0066"/>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600" u="none" cap="none" strike="noStrike">
                <ns1:solidFill>
                  <ns1:schemeClr val="lt1"/>
                </ns1:solidFill>
                <ns1:latin typeface="BIZ UDPGothic"/>
                <ns1:ea typeface="BIZ UDPGothic"/>
                <ns1:cs typeface="BIZ UDPGothic"/>
                <ns1:sym typeface="BIZ UDPGothic"/>
              </ns1:rPr>
              <ns1:t>おすすめ</ns1:t>
            </ns1:r>
            <ns1:endParaRPr b="0" i="0" sz="1600" u="none" cap="none" strike="noStrike">
              <ns1:solidFill>
                <ns1:srgbClr val="000000"/>
              </ns1:solidFill>
              <ns1:latin typeface="BIZ UDPGothic"/>
              <ns1:ea typeface="BIZ UDPGothic"/>
              <ns1:cs typeface="BIZ UDPGothic"/>
              <ns1:sym typeface="BIZ UDPGothic"/>
            </ns1:endParaRPr>
          </ns1:p>
        </ns0:txBody>
      </ns0:sp>
      <ns0:graphicFrame>
        <ns0:nvGraphicFramePr>
          <ns0:cNvPr id="1160" name="Google Shape;1160;p42"/>
          <ns0:cNvGraphicFramePr/>
          <ns0:nvPr/>
        </ns0:nvGraphicFramePr>
        <ns0:xfrm>
          <ns1:off x="609641" y="1293472"/>
          <ns1:ext cx="3000000" cy="3000000"/>
        </ns0:xfrm>
        <ns1:graphic>
          <ns1:graphicData uri="http://schemas.openxmlformats.org/drawingml/2006/table">
            <ns1:tbl>
              <ns1:tblPr bandRow="1" firstRow="1">
                <ns1:noFill/>
                <ns1:tableStyleId>{36977B20-A630-4A1D-81F4-7C21FFB1FC08}</ns1:tableStyleId>
              </ns1:tblPr>
              <ns1:tblGrid>
                <ns1:gridCol w="422300"/>
                <ns1:gridCol w="1977450"/>
                <ns1:gridCol w="1695275"/>
                <ns1:gridCol w="1781400"/>
                <ns1:gridCol w="1609150"/>
                <ns1:gridCol w="1695275"/>
                <ns1:gridCol w="1695275"/>
              </ns1:tblGrid>
              <ns1:tr h="1062175">
                <ns1:tc gridSpan="2">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t/>
                      </ns1:r>
                      <ns1:endParaRPr sz="15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tcPr>
                </ns1:tc>
                <ns1:tc hMerge="1"/>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Light</ns1:t>
                      </ns1:r>
                      <ns1:endParaRPr sz="1400" u="none" cap="none" strike="noStrike">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92D050"/>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Silver</ns1:t>
                      </ns1:r>
                      <ns1:endParaRPr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sz="10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6C93EA"/>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Gold</ns1:t>
                      </ns1:r>
                      <ns1:endParaRPr sz="18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DAA03"/>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Platinum</ns1:t>
                      </ns1:r>
                      <ns1:endParaRPr sz="18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D840D1"/>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Premium</ns1:t>
                      </ns1:r>
                      <ns1:endParaRPr sz="18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AEABAB"/>
                    </ns1:solidFill>
                  </ns1:tcPr>
                </ns1:tc>
              </ns1:tr>
              <ns1:tr h="396000">
                <ns1:tc rowSpan="5">
                  <ns1:txBody>
                    <ns1:bodyPr/>
                    <ns1:lstStyle/>
                    <ns1:p>
                      <ns1:pPr indent="0" lvl="0" marL="0" marR="0" rtl="0" algn="ctr">
                        <ns1:lnSpc>
                          <ns1:spcPct val="100000"/>
                        </ns1:lnSpc>
                        <ns1:spcBef>
                          <ns1:spcPts val="0"/>
                        </ns1:spcBef>
                        <ns1:spcAft>
                          <ns1:spcPts val="0"/>
                        </ns1:spcAft>
                        <ns1:buClr>
                          <ns1:srgbClr val="163F9B"/>
                        </ns1:buClr>
                        <ns1:buSzPts val="1500"/>
                        <ns1:buFont typeface="Arial"/>
                        <ns1:buNone/>
                      </ns1:pPr>
                      <ns1:r>
                        <ns1:t/>
                      </ns1:r>
                      <ns1:endParaRPr sz="1500" u="none" cap="none" strike="noStrike">
                        <ns1:solidFill>
                          <ns1:srgbClr val="163F9B"/>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163F9B"/>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Included services</ns1:t>
                      </ns1:r>
                      <ns1:endParaRPr sz="1400" u="none" cap="none" strike="noStrike">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Webinar hosting</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92D050"/>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6C93EA"/>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FDAA03"/>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D840D1"/>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757070"/>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SEO article creation</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   </ns1:t>
                      </ns1:r>
                      <ns1:r>
                        <ns1:rPr lang="ja-JP" sz="1500" u="none" cap="none" strike="noStrike">
                          <ns1:solidFill>
                            <ns1:srgbClr val="6C93EA"/>
                          </ns1:solidFill>
                          <ns1:latin typeface="BIZ UDPGothic"/>
                          <ns1:ea typeface="BIZ UDPGothic"/>
                          <ns1:cs typeface="BIZ UDPGothic"/>
                          <ns1:sym typeface="BIZ UDPGothic"/>
                        </ns1:rPr>
                        <ns1:t>●</ns1:t>
                      </ns1:r>
                      <ns1:r>
                        <ns1:rPr lang="ja-JP" sz="800" u="none" cap="none" strike="noStrike">
                          <ns1:solidFill>
                            <ns1:srgbClr val="6C93EA"/>
                          </ns1:solidFill>
                          <ns1:latin typeface="BIZ UDPGothic"/>
                          <ns1:ea typeface="BIZ UDPGothic"/>
                          <ns1:cs typeface="BIZ UDPGothic"/>
                          <ns1:sym typeface="BIZ UDPGothic"/>
                        </ns1:rPr>
                        <ns1:t>※1</ns1:t>
                      </ns1:r>
                      <ns1:endParaRPr sz="800" u="none" cap="none" strike="noStrike">
                        <ns1:solidFill>
                          <ns1:srgbClr val="6C93EA"/>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   </ns1:t>
                      </ns1:r>
                      <ns1:r>
                        <ns1:rPr b="1" lang="ja-JP" sz="1500" u="none" cap="none" strike="noStrike">
                          <ns1:solidFill>
                            <ns1:srgbClr val="757070"/>
                          </ns1:solidFill>
                          <ns1:latin typeface="BIZ UDPGothic"/>
                          <ns1:ea typeface="BIZ UDPGothic"/>
                          <ns1:cs typeface="BIZ UDPGothic"/>
                          <ns1:sym typeface="BIZ UDPGothic"/>
                        </ns1:rPr>
                        <ns1:t>●</ns1:t>
                      </ns1:r>
                      <ns1:r>
                        <ns1:rPr lang="ja-JP" sz="800" u="none" cap="none" strike="noStrike">
                          <ns1:solidFill>
                            <ns1:srgbClr val="757070"/>
                          </ns1:solidFill>
                          <ns1:latin typeface="BIZ UDPGothic"/>
                          <ns1:ea typeface="BIZ UDPGothic"/>
                          <ns1:cs typeface="BIZ UDPGothic"/>
                          <ns1:sym typeface="BIZ UDPGothic"/>
                        </ns1:rPr>
                        <ns1:t>※1</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Majifollow</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6C86C0"/>
                        </ns1:buClr>
                        <ns1:buSzPts val="1500"/>
                        <ns1:buFont typeface="Arial"/>
                        <ns1:buNone/>
                      </ns1:pPr>
                      <ns1:r>
                        <ns1:rPr lang="ja-JP" sz="1500" u="none" cap="none" strike="noStrike">
                          <ns1:solidFill>
                            <ns1:srgbClr val="6C86C0"/>
                          </ns1:solidFill>
                          <ns1:latin typeface="BIZ UDPGothic"/>
                          <ns1:ea typeface="BIZ UDPGothic"/>
                          <ns1:cs typeface="BIZ UDPGothic"/>
                          <ns1:sym typeface="BIZ UDPGothic"/>
                        </ns1:rPr>
                        <ns1:t>   </ns1:t>
                      </ns1:r>
                      <ns1:r>
                        <ns1:rPr b="1" lang="ja-JP" sz="1500" u="none" cap="none" strike="noStrike">
                          <ns1:solidFill>
                            <ns1:srgbClr val="FDAA03"/>
                          </ns1:solidFill>
                          <ns1:latin typeface="BIZ UDPGothic"/>
                          <ns1:ea typeface="BIZ UDPGothic"/>
                          <ns1:cs typeface="BIZ UDPGothic"/>
                          <ns1:sym typeface="BIZ UDPGothic"/>
                        </ns1:rPr>
                        <ns1:t>●</ns1:t>
                      </ns1:r>
                      <ns1:r>
                        <ns1:rPr lang="ja-JP" sz="800" u="none" cap="none" strike="noStrike">
                          <ns1:solidFill>
                            <ns1:srgbClr val="FDAA03"/>
                          </ns1:solidFill>
                          <ns1:latin typeface="BIZ UDPGothic"/>
                          <ns1:ea typeface="BIZ UDPGothic"/>
                          <ns1:cs typeface="BIZ UDPGothic"/>
                          <ns1:sym typeface="BIZ UDPGothic"/>
                        </ns1:rPr>
                        <ns1:t>※2</ns1:t>
                      </ns1:r>
                      <ns1:endParaRPr sz="800" u="none" cap="none" strike="noStrike">
                        <ns1:solidFill>
                          <ns1:srgbClr val="FDAA03"/>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D840D1"/>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   </ns1:t>
                      </ns1:r>
                      <ns1:r>
                        <ns1:rPr b="1" lang="ja-JP" sz="1500" u="none" cap="none" strike="noStrike">
                          <ns1:solidFill>
                            <ns1:srgbClr val="D840D1"/>
                          </ns1:solidFill>
                          <ns1:latin typeface="BIZ UDPGothic"/>
                          <ns1:ea typeface="BIZ UDPGothic"/>
                          <ns1:cs typeface="BIZ UDPGothic"/>
                          <ns1:sym typeface="BIZ UDPGothic"/>
                        </ns1:rPr>
                        <ns1:t>●</ns1:t>
                      </ns1:r>
                      <ns1:r>
                        <ns1:rPr lang="ja-JP" sz="800" u="none" cap="none" strike="noStrike">
                          <ns1:solidFill>
                            <ns1:srgbClr val="D840D1"/>
                          </ns1:solidFill>
                          <ns1:latin typeface="BIZ UDPGothic"/>
                          <ns1:ea typeface="BIZ UDPGothic"/>
                          <ns1:cs typeface="BIZ UDPGothic"/>
                          <ns1:sym typeface="BIZ UDPGothic"/>
                        </ns1:rPr>
                        <ns1:t>※2</ns1:t>
                      </ns1:r>
                      <ns1:endParaRPr sz="800" u="none" cap="none" strike="noStrike">
                        <ns1:solidFill>
                          <ns1:srgbClr val="D840D1"/>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   </ns1:t>
                      </ns1:r>
                      <ns1:r>
                        <ns1:rPr b="1" lang="ja-JP" sz="1500" u="none" cap="none" strike="noStrike">
                          <ns1:solidFill>
                            <ns1:srgbClr val="757070"/>
                          </ns1:solidFill>
                          <ns1:latin typeface="BIZ UDPGothic"/>
                          <ns1:ea typeface="BIZ UDPGothic"/>
                          <ns1:cs typeface="BIZ UDPGothic"/>
                          <ns1:sym typeface="BIZ UDPGothic"/>
                        </ns1:rPr>
                        <ns1:t>●</ns1:t>
                      </ns1:r>
                      <ns1:r>
                        <ns1:rPr lang="ja-JP" sz="800" u="none" cap="none" strike="noStrike">
                          <ns1:solidFill>
                            <ns1:srgbClr val="757070"/>
                          </ns1:solidFill>
                          <ns1:latin typeface="BIZ UDPGothic"/>
                          <ns1:ea typeface="BIZ UDPGothic"/>
                          <ns1:cs typeface="BIZ UDPGothic"/>
                          <ns1:sym typeface="BIZ UDPGothic"/>
                        </ns1:rPr>
                        <ns1:t>※2</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Majifollow Plus</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D840D1"/>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   </ns1:t>
                      </ns1:r>
                      <ns1:r>
                        <ns1:rPr b="1" lang="ja-JP" sz="1500" u="none" cap="none" strike="noStrike">
                          <ns1:solidFill>
                            <ns1:srgbClr val="D840D1"/>
                          </ns1:solidFill>
                          <ns1:latin typeface="BIZ UDPGothic"/>
                          <ns1:ea typeface="BIZ UDPGothic"/>
                          <ns1:cs typeface="BIZ UDPGothic"/>
                          <ns1:sym typeface="BIZ UDPGothic"/>
                        </ns1:rPr>
                        <ns1:t>●</ns1:t>
                      </ns1:r>
                      <ns1:r>
                        <ns1:rPr lang="ja-JP" sz="800" u="none" cap="none" strike="noStrike">
                          <ns1:solidFill>
                            <ns1:srgbClr val="D840D1"/>
                          </ns1:solidFill>
                          <ns1:latin typeface="BIZ UDPGothic"/>
                          <ns1:ea typeface="BIZ UDPGothic"/>
                          <ns1:cs typeface="BIZ UDPGothic"/>
                          <ns1:sym typeface="BIZ UDPGothic"/>
                        </ns1:rPr>
                        <ns1:t>※3</ns1:t>
                      </ns1:r>
                      <ns1:endParaRPr sz="800" u="none" cap="none" strike="noStrike">
                        <ns1:solidFill>
                          <ns1:srgbClr val="D840D1"/>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   </ns1:t>
                      </ns1:r>
                      <ns1:r>
                        <ns1:rPr b="1" lang="ja-JP" sz="1500" u="none" cap="none" strike="noStrike">
                          <ns1:solidFill>
                            <ns1:srgbClr val="757070"/>
                          </ns1:solidFill>
                          <ns1:latin typeface="BIZ UDPGothic"/>
                          <ns1:ea typeface="BIZ UDPGothic"/>
                          <ns1:cs typeface="BIZ UDPGothic"/>
                          <ns1:sym typeface="BIZ UDPGothic"/>
                        </ns1:rPr>
                        <ns1:t>●</ns1:t>
                      </ns1:r>
                      <ns1:r>
                        <ns1:rPr lang="ja-JP" sz="800" u="none" cap="none" strike="noStrike">
                          <ns1:solidFill>
                            <ns1:srgbClr val="757070"/>
                          </ns1:solidFill>
                          <ns1:latin typeface="BIZ UDPGothic"/>
                          <ns1:ea typeface="BIZ UDPGothic"/>
                          <ns1:cs typeface="BIZ UDPGothic"/>
                          <ns1:sym typeface="BIZ UDPGothic"/>
                        </ns1:rPr>
                        <ns1:t>※3</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Summary video</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b="1" lang="ja-JP" sz="1500" u="none" cap="none" strike="noStrike">
                          <ns1:solidFill>
                            <ns1:srgbClr val="757070"/>
                          </ns1:solidFill>
                          <ns1:latin typeface="BIZ UDPGothic"/>
                          <ns1:ea typeface="BIZ UDPGothic"/>
                          <ns1:cs typeface="BIZ UDPGothic"/>
                          <ns1:sym typeface="BIZ UDPGothic"/>
                        </ns1:rPr>
                        <ns1:t> ●</ns1:t>
                      </ns1:r>
                      <ns1:r>
                        <ns1:rPr lang="ja-JP" sz="800" u="none" cap="none" strike="noStrike">
                          <ns1:solidFill>
                            <ns1:srgbClr val="757070"/>
                          </ns1:solidFill>
                          <ns1:latin typeface="BIZ UDPGothic"/>
                          <ns1:ea typeface="BIZ UDPGothic"/>
                          <ns1:cs typeface="BIZ UDPGothic"/>
                          <ns1:sym typeface="BIZ UDPGothic"/>
                        </ns1:rPr>
                        <ns1:t>※1</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r>
              <ns1:tr h="648000">
                <ns1:tc gridSpan="2">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Additional audience slots gift</ns1:t>
                      </ns1:r>
                      <ns1:endParaRPr sz="1500" u="none" cap="none" strike="noStrike">
                        <ns1:solidFill>
                          <ns1:srgbClr val="163F9B"/>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(Bonu</ns1:t>
                      </ns1:r>
                      <ns1:r>
                        <ns1:rPr lang="ja-JP" sz="1000" u="none" cap="none" strike="noStrike">
                          <ns1:solidFill>
                            <ns1:srgbClr val="163F9B"/>
                          </ns1:solidFill>
                          <ns1:latin typeface="BIZ UDPGothic"/>
                          <ns1:ea typeface="BIZ UDPGothic"/>
                          <ns1:cs typeface="BIZ UDPGothic"/>
                          <ns1:sym typeface="BIZ UDPGothic"/>
                        </ns1:rPr>
                        <ns1:t>s)※4</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h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6C93EA"/>
                          </ns1:solidFill>
                          <ns1:latin typeface="BIZ UDPGothic"/>
                          <ns1:ea typeface="BIZ UDPGothic"/>
                          <ns1:cs typeface="BIZ UDPGothic"/>
                          <ns1:sym typeface="BIZ UDPGothic"/>
                        </ns1:rPr>
                        <ns1:t>10 people annually</ns1:t>
                      </ns1:r>
                      <ns1:endParaRPr sz="1500" u="none" cap="none" strike="noStrike">
                        <ns1:solidFill>
                          <ns1:srgbClr val="6C93EA"/>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6C93EA"/>
                          </ns1:solidFill>
                          <ns1:latin typeface="BIZ UDPGothic"/>
                          <ns1:ea typeface="BIZ UDPGothic"/>
                          <ns1:cs typeface="BIZ UDPGothic"/>
                          <ns1:sym typeface="BIZ UDPGothic"/>
                        </ns1:rPr>
                        <ns1:t>Equivalent to 100,000 JPY</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FDAA03"/>
                          </ns1:solidFill>
                          <ns1:latin typeface="BIZ UDPGothic"/>
                          <ns1:ea typeface="BIZ UDPGothic"/>
                          <ns1:cs typeface="BIZ UDPGothic"/>
                          <ns1:sym typeface="BIZ UDPGothic"/>
                        </ns1:rPr>
                        <ns1:t>20 people annually</ns1:t>
                      </ns1:r>
                      <ns1:endParaRPr sz="1500" u="none" cap="none" strike="noStrike">
                        <ns1:solidFill>
                          <ns1:srgbClr val="FDAA03"/>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FDAA03"/>
                          </ns1:solidFill>
                          <ns1:latin typeface="BIZ UDPGothic"/>
                          <ns1:ea typeface="BIZ UDPGothic"/>
                          <ns1:cs typeface="BIZ UDPGothic"/>
                          <ns1:sym typeface="BIZ UDPGothic"/>
                        </ns1:rPr>
                        <ns1:t>Equivalent to 200,000 JPY</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40 people annually</ns1:t>
                      </ns1:r>
                      <ns1:endParaRPr sz="1500" u="none" cap="none" strike="noStrike">
                        <ns1:solidFill>
                          <ns1:srgbClr val="D840D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Equivalent to 400,000 JPY</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80 people annually</ns1:t>
                      </ns1:r>
                      <ns1:endParaRPr sz="1500" u="none" cap="none" strike="noStrike">
                        <ns1:solidFill>
                          <ns1:srgbClr val="75707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Equivalent to 800,000 JPY</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r>
              <ns1:tr h="396000">
                <ns1:tc gridSpan="2">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Monthly fee</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hMerge="1"/>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92D050"/>
                          </ns1:solidFill>
                          <ns1:latin typeface="BIZ UDPGothic"/>
                          <ns1:ea typeface="BIZ UDPGothic"/>
                          <ns1:cs typeface="BIZ UDPGothic"/>
                          <ns1:sym typeface="BIZ UDPGothic"/>
                        </ns1:rPr>
                        <ns1:t>120,000 JPY</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6C93EA"/>
                          </ns1:solidFill>
                          <ns1:latin typeface="BIZ UDPGothic"/>
                          <ns1:ea typeface="BIZ UDPGothic"/>
                          <ns1:cs typeface="BIZ UDPGothic"/>
                          <ns1:sym typeface="BIZ UDPGothic"/>
                        </ns1:rPr>
                        <ns1:t>135,000 JPY</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DAA03"/>
                          </ns1:solidFill>
                          <ns1:latin typeface="BIZ UDPGothic"/>
                          <ns1:ea typeface="BIZ UDPGothic"/>
                          <ns1:cs typeface="BIZ UDPGothic"/>
                          <ns1:sym typeface="BIZ UDPGothic"/>
                        </ns1:rPr>
                        <ns1:t>155,000 JPY</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D840D1"/>
                          </ns1:solidFill>
                          <ns1:latin typeface="BIZ UDPGothic"/>
                          <ns1:ea typeface="BIZ UDPGothic"/>
                          <ns1:cs typeface="BIZ UDPGothic"/>
                          <ns1:sym typeface="BIZ UDPGothic"/>
                        </ns1:rPr>
                        <ns1:t>255,000 JPY</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757070"/>
                          </ns1:solidFill>
                          <ns1:latin typeface="BIZ UDPGothic"/>
                          <ns1:ea typeface="BIZ UDPGothic"/>
                          <ns1:cs typeface="BIZ UDPGothic"/>
                          <ns1:sym typeface="BIZ UDPGothic"/>
                        </ns1:rPr>
                        <ns1:t>385,000 JPY</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r>
            </ns1:tbl>
          </ns1:graphicData>
        </ns1:graphic>
      </ns0:graphicFrame>
      <ns0:sp>
        <ns0:nvSpPr>
          <ns0:cNvPr id="1161" name="Google Shape;1161;p42"/>
          <ns0:cNvSpPr txBox="1"/>
          <ns0:nvPr/>
        </ns0:nvSpPr>
        <ns0:spPr>
          <ns1:xfrm>
            <ns1:off x="1121676" y="5423825"/>
            <ns1:ext cx="10364100" cy="13488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※1 SEO article creation and summary video creation can be conducted up to 4 times a year. Additional options can be purchased for more.</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※2 Majifollow can be conducted for up to 120 people annually. Additional options can be purchased for more.</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※3 Includes monthly activity costs for Majifollow Plus. A success fee of 30,000 JPY per appointment is charged separately.</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※4 The additional audience slots gift bonus is granted one year after joining Majisemi Club and annually in the same month thereafter.</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(All amounts are tax-exclusive)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62" name="Google Shape;1162;p42"/>
          <ns0:cNvSpPr txBox="1"/>
          <ns0:nvPr/>
        </ns0:nvSpPr>
        <ns0:spPr>
          <ns1:xfrm>
            <ns1:off x="292660" y="7028"/>
            <ns1:ext cx="9264807" cy="709192"/>
          </ns1:xfrm>
          <ns1:prstGeom prst="rect">
            <ns1:avLst/>
          </ns1:prstGeom>
          <ns1:noFill/>
          <ns1:ln>
            <ns1:noFill/>
          </ns1:ln>
        </ns0:spPr>
        <ns0:txBody>
          <ns1:bodyPr anchorCtr="0" anchor="t" bIns="45675" lIns="91400" spcFirstLastPara="1" rIns="91400" wrap="square" tIns="107975">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rgbClr val="163F9B"/>
                </ns1:solidFill>
                <ns1:latin typeface="BIZ UDPGothic"/>
                <ns1:ea typeface="BIZ UDPGothic"/>
                <ns1:cs typeface="BIZ UDPGothic"/>
                <ns1:sym typeface="BIZ UDPGothic"/>
              </ns1:rPr>
              <ns1:t>Majisemi Club's value plans (revision planned)</ns1:t>
            </ns1:r>
            <ns1:endParaRPr b="0" i="0" sz="2399" u="none" cap="none" strike="noStrike">
              <ns1:solidFill>
                <ns1:srgbClr val="163F9B"/>
              </ns1:solidFill>
              <ns1:latin typeface="BIZ UDPGothic"/>
              <ns1:ea typeface="BIZ UDPGothic"/>
              <ns1:cs typeface="BIZ UDPGothic"/>
              <ns1:sym typeface="BIZ UDPGothic"/>
            </ns1:endParaRPr>
          </ns1:p>
        </ns0:txBody>
      </ns0:sp>
      <ns0:cxnSp>
        <ns0:nvCxnSpPr>
          <ns0:cNvPr id="1163" name="Google Shape;1163;p42"/>
          <ns0:cNvCxnSpPr/>
          <ns0:nvPr/>
        </ns0:nvCxnSpPr>
        <ns0:spPr>
          <ns1:xfrm>
            <ns1:off x="6591" y="786249"/>
            <ns1:ext cx="1218517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64" name="Google Shape;1164;p42"/>
          <ns0:cNvSpPr/>
          <ns0:nvPr/>
        </ns0:nvSpPr>
        <ns0:spPr>
          <ns1:xfrm>
            <ns1:off x="12031906" y="-7490"/>
            <ns1:ext cx="163393" cy="800294"/>
          </ns1:xfrm>
          <ns1:prstGeom prst="rect">
            <ns1:avLst/>
          </ns1:prstGeom>
          <ns1:solidFill>
            <ns1:srgbClr val="163F9B"/>
          </ns1:solidFill>
          <ns1:ln>
            <ns1:noFill/>
          </ns1:ln>
        </ns0:spPr>
        <ns0:txBody>
          <ns1:bodyPr anchorCtr="0" anchor="ctr" bIns="45675" lIns="91400" spcFirstLastPara="1" rIns="91400" wrap="square" tIns="45675">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65" name="Google Shape;1165;p42"/>
          <ns0:cNvSpPr txBox="1"/>
          <ns0:nvPr/>
        </ns0:nvSpPr>
        <ns0:spPr>
          <ns1:xfrm>
            <ns1:off x="10249471" y="222293"/>
            <ns1:ext cx="1696938" cy="276954"/>
          </ns1:xfrm>
          <ns1:prstGeom prst="rect">
            <ns1:avLst/>
          </ns1:prstGeom>
          <ns1:noFill/>
          <ns1:ln>
            <ns1:noFill/>
          </ns1:ln>
        </ns0:spPr>
        <ns0:txBody>
          <ns1:bodyPr anchorCtr="0" anchor="t" bIns="45675" lIns="91400" spcFirstLastPara="1" rIns="91400" wrap="square" tIns="45675">
            <ns1:spAutoFit/>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63F9B"/>
                </ns1:solidFill>
                <ns1:latin typeface="BIZ UDPGothic"/>
                <ns1:ea typeface="BIZ UDPGothic"/>
                <ns1:cs typeface="BIZ UDPGothic"/>
                <ns1:sym typeface="BIZ UDPGothic"/>
              </ns1:rPr>
              <ns1:t>Pricing </ns1:t>
            </ns1:r>
            <ns1:r>
              <ns1:rPr b="0" i="0" lang="ja-JP" sz="1200" u="none" cap="none" strike="noStrike">
                <ns1:solidFill>
                  <ns1:srgbClr val="163F9B"/>
                </ns1:solidFill>
                <ns1:latin typeface="BIZ UDPGothic"/>
                <ns1:ea typeface="BIZ UDPGothic"/>
                <ns1:cs typeface="BIZ UDPGothic"/>
                <ns1:sym typeface="BIZ UDPGothic"/>
              </ns1:rPr>
              <ns1:t>Plans</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166" name="Google Shape;1166;p42"/>
          <ns0:cNvSpPr/>
          <ns0:nvPr/>
        </ns0:nvSpPr>
        <ns0:spPr>
          <ns1:xfrm>
            <ns1:off x="3160710" y="1802823"/>
            <ns1:ext cx="1404000"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Simple webinars</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Only want to request hosting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67" name="Google Shape;1167;p42"/>
          <ns0:cNvSpPr/>
          <ns0:nvPr/>
        </ns0:nvSpPr>
        <ns0:spPr>
          <ns1:xfrm>
            <ns1:off x="4744702" y="1802823"/>
            <ns1:ext cx="1692000"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Want to utilize presentation content</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on the website</ns1:t>
            </ns1:r>
            <ns1:endParaRPr b="0" i="0" sz="1000" u="none" cap="none" strike="noStrike">
              <ns1:solidFill>
                <ns1:schemeClr val="lt1"/>
              </ns1:solidFill>
              <ns1:latin typeface="BIZ UDPGothic"/>
              <ns1:ea typeface="BIZ UDPGothic"/>
              <ns1:cs typeface="BIZ UDPGothic"/>
              <ns1:sym typeface="BIZ UDPGothic"/>
            </ns1:endParaRPr>
          </ns1:p>
        </ns0:txBody>
      </ns0:sp>
      <ns0:sp>
        <ns0:nvSpPr>
          <ns0:cNvPr id="1168" name="Google Shape;1168;p42"/>
          <ns0:cNvSpPr/>
          <ns0:nvPr/>
        </ns0:nvSpPr>
        <ns0:spPr>
          <ns1:xfrm>
            <ns1:off x="6552978" y="1802823"/>
            <ns1:ext cx="1462453"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Want to follow up immediately</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after the webinar</ns1:t>
            </ns1:r>
            <ns1:endParaRPr b="0" i="0" sz="1000" u="none" cap="none" strike="noStrike">
              <ns1:solidFill>
                <ns1:schemeClr val="lt1"/>
              </ns1:solidFill>
              <ns1:latin typeface="BIZ UDPGothic"/>
              <ns1:ea typeface="BIZ UDPGothic"/>
              <ns1:cs typeface="BIZ UDPGothic"/>
              <ns1:sym typeface="BIZ UDPGothic"/>
            </ns1:endParaRPr>
          </ns1:p>
        </ns0:txBody>
      </ns0:sp>
      <ns0:sp>
        <ns0:nvSpPr>
          <ns0:cNvPr id="1169" name="Google Shape;1169;p42"/>
          <ns0:cNvSpPr/>
          <ns0:nvPr/>
        </ns0:nvSpPr>
        <ns0:spPr>
          <ns1:xfrm>
            <ns1:off x="8197756" y="1802823"/>
            <ns1:ext cx="1462453"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Want to reliably connect</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webinars to business negotiations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70" name="Google Shape;1170;p42"/>
          <ns0:cNvSpPr/>
          <ns0:nvPr/>
        </ns0:nvSpPr>
        <ns0:spPr>
          <ns1:xfrm>
            <ns1:off x="9961385" y="1802823"/>
            <ns1:ext cx="1366779"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Want to maximize</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the effectiveness of webinars</ns1:t>
            </ns1:r>
            <ns1:endParaRPr b="0" i="0" sz="1000" u="none" cap="none" strike="noStrike">
              <ns1:solidFill>
                <ns1:schemeClr val="lt1"/>
              </ns1:solidFill>
              <ns1:latin typeface="BIZ UDPGothic"/>
              <ns1:ea typeface="BIZ UDPGothic"/>
              <ns1:cs typeface="BIZ UDPGothic"/>
              <ns1:sym typeface="BIZ UDPGothic"/>
            </ns1:endParaRPr>
          </ns1:p>
        </ns0:txBody>
      </ns0:sp>
      <ns0:sp>
        <ns0:nvSpPr>
          <ns0:cNvPr id="1171" name="Google Shape;1171;p42"/>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72" name="Google Shape;1172;p42"/>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3.xml><?xml version="1.0" encoding="utf-8"?>
<ns0:sld xmlns:ns0="http://schemas.openxmlformats.org/presentationml/2006/main" xmlns:ns1="http://schemas.openxmlformats.org/drawingml/2006/main">
  <ns0:cSld>
    <ns0:spTree>
      <ns0:nvGrpSpPr>
        <ns0:cNvPr id="1176" name="Shape 1176"/>
        <ns0:cNvGrpSpPr/>
        <ns0:nvPr/>
      </ns0:nvGrpSpPr>
      <ns0:grpSpPr>
        <ns1:xfrm>
          <ns1:off x="0" y="0"/>
          <ns1:ext cx="0" cy="0"/>
          <ns1:chOff x="0" y="0"/>
          <ns1:chExt cx="0" cy="0"/>
        </ns1:xfrm>
      </ns0:grpSpPr>
      <ns0:cxnSp>
        <ns0:nvCxnSpPr>
          <ns0:cNvPr id="1177" name="Google Shape;1177;p43"/>
          <ns0:cNvCxnSpPr/>
          <ns0:nvPr/>
        </ns0:nvCxnSpPr>
        <ns0:spPr>
          <ns1:xfrm>
            <ns1:off x="6350" y="53052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78" name="Google Shape;1178;p43"/>
          <ns0:cNvSpPr/>
          <ns0:nvPr/>
        </ns0:nvSpPr>
        <ns0:spPr>
          <ns1:xfrm>
            <ns1:off x="12028601" y="-535"/>
            <ns1:ext cx="163399" cy="53234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79" name="Google Shape;1179;p43"/>
          <ns0:cNvSpPr txBox="1"/>
          <ns0:nvPr/>
        </ns0:nvSpPr>
        <ns0:spPr>
          <ns1:xfrm>
            <ns1:off x="571011" y="-13075"/>
            <ns1:ext cx="9543048"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2800" u="none" cap="none" strike="noStrike">
                <ns1:solidFill>
                  <ns1:schemeClr val="accent4"/>
                </ns1:solidFill>
                <ns1:latin typeface="BIZ UDPGothic"/>
                <ns1:ea typeface="BIZ UDPGothic"/>
                <ns1:cs typeface="BIZ UDPGothic"/>
                <ns1:sym typeface="BIZ UDPGothic"/>
              </ns1:rPr>
              <ns1:t>Other options *Please con</ns1:t>
            </ns1:r>
            <ns1:r>
              <ns1:rPr b="0" i="0" lang="ja-JP" sz="1800" u="none" cap="none" strike="noStrike">
                <ns1:solidFill>
                  <ns1:schemeClr val="accent4"/>
                </ns1:solidFill>
                <ns1:latin typeface="BIZ UDPGothic"/>
                <ns1:ea typeface="BIZ UDPGothic"/>
                <ns1:cs typeface="BIZ UDPGothic"/>
                <ns1:sym typeface="BIZ UDPGothic"/>
              </ns1:rPr>
              <ns1:t>sult with us for details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80" name="Google Shape;1180;p43"/>
          <ns0:cNvSpPr txBox="1"/>
          <ns0:nvPr/>
        </ns0:nvSpPr>
        <ns0:spPr>
          <ns1:xfrm>
            <ns1:off x="10428204" y="59906"/>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graphicFrame>
        <ns0:nvGraphicFramePr>
          <ns0:cNvPr id="1181" name="Google Shape;1181;p43"/>
          <ns0:cNvGraphicFramePr/>
          <ns0:nvPr/>
        </ns0:nvGraphicFramePr>
        <ns0:xfrm>
          <ns1:off x="393729" y="804881"/>
          <ns1:ext cx="3000000" cy="3000000"/>
        </ns0:xfrm>
        <ns1:graphic>
          <ns1:graphicData uri="http://schemas.openxmlformats.org/drawingml/2006/table">
            <ns1:tbl>
              <ns1:tblPr bandRow="1" firstRow="1">
                <ns1:noFill/>
                <ns1:tableStyleId>{36977B20-A630-4A1D-81F4-7C21FFB1FC08}</ns1:tableStyleId>
              </ns1:tblPr>
              <ns1:tblGrid>
                <ns1:gridCol w="2414775"/>
                <ns1:gridCol w="2006075"/>
                <ns1:gridCol w="6923325"/>
              </ns1:tblGrid>
              <ns1:tr h="2294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Name</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6"/>
                      </ns1:solidFill>
                      <ns1:prstDash val="solid"/>
                      <ns1:round/>
                      <ns1:headEnd len="sm" w="sm" type="none"/>
                      <ns1:tailEnd len="sm" w="sm" type="none"/>
                    </ns1:lnL>
                    <ns1:lnR cap="flat" cmpd="sng" w="12700">
                      <ns1:solidFill>
                        <ns1:schemeClr val="accent6"/>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6"/>
                      </ns1:solidFill>
                      <ns1:prstDash val="solid"/>
                      <ns1:round/>
                      <ns1:headEnd len="sm" w="sm" type="none"/>
                      <ns1:tailEnd len="sm" w="sm" type="none"/>
                    </ns1:lnB>
                    <ns1:solidFill>
                      <ns1:srgbClr val="102F74"/>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Price (excluding tax)</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6"/>
                      </ns1:solidFill>
                      <ns1:prstDash val="solid"/>
                      <ns1:round/>
                      <ns1:headEnd len="sm" w="sm" type="none"/>
                      <ns1:tailEnd len="sm" w="sm" type="none"/>
                    </ns1:lnL>
                    <ns1:lnR cap="flat" cmpd="sng" w="12700">
                      <ns1:solidFill>
                        <ns1:schemeClr val="accent6"/>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6"/>
                      </ns1:solidFill>
                      <ns1:prstDash val="solid"/>
                      <ns1:round/>
                      <ns1:headEnd len="sm" w="sm" type="none"/>
                      <ns1:tailEnd len="sm" w="sm" type="none"/>
                    </ns1:lnB>
                    <ns1:solidFill>
                      <ns1:srgbClr val="102F74"/>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内容</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6"/>
                      </ns1:solidFill>
                      <ns1:prstDash val="solid"/>
                      <ns1:round/>
                      <ns1:headEnd len="sm" w="sm" type="none"/>
                      <ns1:tailEnd len="sm" w="sm" type="none"/>
                    </ns1:lnL>
                    <ns1:lnR cap="flat" cmpd="sng" w="12700">
                      <ns1:solidFill>
                        <ns1:schemeClr val="accent6"/>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6"/>
                      </ns1:solidFill>
                      <ns1:prstDash val="solid"/>
                      <ns1:round/>
                      <ns1:headEnd len="sm" w="sm" type="none"/>
                      <ns1:tailEnd len="sm" w="sm" type="none"/>
                    </ns1:lnB>
                    <ns1:solidFill>
                      <ns1:srgbClr val="102F74"/>
                    </ns1:solidFill>
                  </ns1:tcPr>
                </ns1:tc>
              </ns1:tr>
              <ns1:tr h="3900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Majifollow</ns1:t>
                      </ns1:r>
                      <ns1:endParaRPr sz="1200" u="none" cap="none" strike="noStrike">
                        <ns1:solidFill>
                          <ns1:srgbClr val="153D97"/>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(Post-se</ns1:t>
                      </ns1:r>
                      <ns1:r>
                        <ns1:rPr lang="ja-JP" sz="1200" u="none" cap="none" strike="noStrike">
                          <ns1:solidFill>
                            <ns1:schemeClr val="accent4"/>
                          </ns1:solidFill>
                          <ns1:latin typeface="BIZ UDPGothic"/>
                          <ns1:ea typeface="BIZ UDPGothic"/>
                          <ns1:cs typeface="BIZ UDPGothic"/>
                          <ns1:sym typeface="BIZ UDPGothic"/>
                        </ns1:rPr>
                        <ns1:t>minar fo</ns1:t>
                      </ns1:r>
                      <ns1:r>
                        <ns1:rPr lang="ja-JP" sz="1200" u="none" cap="none" strike="noStrike">
                          <ns1:solidFill>
                            <ns1:srgbClr val="153D97"/>
                          </ns1:solidFill>
                          <ns1:latin typeface="BIZ UDPGothic"/>
                          <ns1:ea typeface="BIZ UDPGothic"/>
                          <ns1:cs typeface="BIZ UDPGothic"/>
                          <ns1:sym typeface="BIZ UDPGothic"/>
                        </ns1:rPr>
                        <ns1:t>llow-up)</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@3,500 JPY x number of attendees</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Majisemi's follow-up specialists will contact participants and absentees via email and phone immediately after the seminar.</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900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SEO article creation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50,000 JPY</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We will create an article of about 3,000 words with SEO in mind based on the seminar content. By publishing it on your website, you can promote content marketing.</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55625">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Full video provision/paid</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 JPY</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This option provides the seminar video for secondary use.</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*Free within certain usage limits. Not available during trial, whether paid or free.</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900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Summary video creation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50,000 JPY</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When posting seminar videos on YouTube, long videos tend to be unpopular. Therefore, we will edit and provide a 5-10 minute version.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2294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Missed session streaming</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50,000 JPY</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For those who registered but were absent, we will provide access to view the day's video.</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2294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Rebroadcast</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@14,500 JPY/10,000 JPY</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Host additional webinars effortlessly using recordings from past Majisemi events.</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4415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Two-step webinar</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 JPY</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We will plan and host a theme that leads to more business discussions (appointments) for those who previously registered for your webinars (your prospects), such as competitor comparisons, product introductions, and demos.</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Operational support (operation outsourcing)</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 JPY</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We will manage your seminar operations. This includes creating the registration page, managing registrants, providing Zoom access, and hosting on the day. (Lead acquisition is not included. You are responsible for attracting attendees.)</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Presentation by Majisemi Representative Terada</ns1:t>
                      </ns1:r>
                      <ns1:endParaRPr sz="1200" u="none" cap="none" strike="noStrike">
                        <ns1:solidFill>
                          <ns1:srgbClr val="153D97"/>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Presentation at your seminar</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300,000 JPY and up</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*Approximately 30 minutes to 1 hour</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Majisemi Representative Terada will facilitate presentations, discussions, or panel discussions at your seminar. Please consult on the theme.</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Keynote speech by 'Evangelist AI' Digital Terada</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100,000 JPY</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'Evangelist AI' Digital Terada, utilizing generative AI, will deliver a keynote speech at your webinar.</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 You will give a seminar presentation but lack time to create the script and slides</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 No skilled presenters are available (or they are too busy), so you want the presentation to be outsourced</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rgbClr val="153D97"/>
                          </ns1:solidFill>
                          <ns1:latin typeface="BIZ UDPGothic"/>
                          <ns1:ea typeface="BIZ UDPGothic"/>
                          <ns1:cs typeface="BIZ UDPGothic"/>
                          <ns1:sym typeface="BIZ UDPGothic"/>
                        </ns1:rPr>
                        <ns1:t>SEO video creation</ns1:t>
                      </ns1:r>
                      <ns1:endParaRPr sz="1200" u="none" cap="none" strike="noStrike">
                        <ns1:solidFill>
                          <ns1:srgbClr val="153D97"/>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50,000 JPY per video and up</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*In units of 10, excluding initial costs</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This strategy aims to rank high in YouTube and Google video searches. Majisemi will create a custom AI avatar for your company and produce video content explaining terms. Scripts will also be delivered, and blog use is possible.</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rgbClr val="153D97"/>
                          </ns1:solidFill>
                          <ns1:latin typeface="BIZ UDPGothic"/>
                          <ns1:ea typeface="BIZ UDPGothic"/>
                          <ns1:cs typeface="BIZ UDPGothic"/>
                          <ns1:sym typeface="BIZ UDPGothic"/>
                        </ns1:rPr>
                        <ns1:t>Product comparison video creation</ns1:t>
                      </ns1:r>
                      <ns1:endParaRPr sz="1200" u="none" cap="none" strike="noStrike">
                        <ns1:solidFill>
                          <ns1:srgbClr val="153D97"/>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500,000 JPY and up</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*Excluding initial costs</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We will create a competitive product comparison video to strongly highlight your product's strengths. Majisemi will create a custom AI avatar for your company and produce product comparison video content. Distribution via webinar is also possible.</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sp>
        <ns0:nvSpPr>
          <ns0:cNvPr id="1182" name="Google Shape;1182;p43"/>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83" name="Google Shape;1183;p43"/>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4.xml><?xml version="1.0" encoding="utf-8"?>
<ns0:sld xmlns:ns0="http://schemas.openxmlformats.org/presentationml/2006/main" xmlns:ns1="http://schemas.openxmlformats.org/drawingml/2006/main">
  <ns0:cSld>
    <ns0:spTree>
      <ns0:nvGrpSpPr>
        <ns0:cNvPr id="1187" name="Shape 1187"/>
        <ns0:cNvGrpSpPr/>
        <ns0:nvPr/>
      </ns0:nvGrpSpPr>
      <ns0:grpSpPr>
        <ns1:xfrm>
          <ns1:off x="0" y="0"/>
          <ns1:ext cx="0" cy="0"/>
          <ns1:chOff x="0" y="0"/>
          <ns1:chExt cx="0" cy="0"/>
        </ns1:xfrm>
      </ns0:grpSpPr>
      <ns0:cxnSp>
        <ns0:nvCxnSpPr>
          <ns0:cNvPr id="1188" name="Google Shape;1188;p44"/>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89" name="Google Shape;1189;p44"/>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90" name="Google Shape;1190;p44"/>
          <ns0:cNvSpPr txBox="1"/>
          <ns0:nvPr/>
        </ns0:nvSpPr>
        <ns0:spPr>
          <ns1:xfrm>
            <ns1:off x="571011" y="15500"/>
            <ns1:ext cx="4628400" cy="709199"/>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Notes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91" name="Google Shape;1191;p44"/>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192" name="Google Shape;1192;p44"/>
          <ns0:cNvSpPr txBox="1"/>
          <ns0:nvPr/>
        </ns0:nvSpPr>
        <ns0:spPr>
          <ns1:xfrm>
            <ns1:off x="571000" y="880025"/>
            <ns1:ext cx="11143200" cy="52581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Additional charges</ns1:t>
            </ns1:r>
            <ns1:endParaRPr b="0" i="0" sz="1400" u="none" cap="none" strike="noStrike">
              <ns1:solidFill>
                <ns1:srgbClr val="000000"/>
              </ns1:solidFill>
              <ns1:latin typeface="Arial"/>
              <ns1:ea typeface="Arial"/>
              <ns1:cs typeface="Arial"/>
              <ns1:sym typeface="Arial"/>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100"/>
              <ns1:buFont typeface="Arial"/>
              <ns1:buNone/>
            </ns1:pPr>
            <ns1:r>
              <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Cancellation fees</ns1:t>
            </ns1:r>
            <ns1:endParaRPr b="0" i="0" sz="1400" u="none" cap="none" strike="noStrike">
              <ns1:solidFill>
                <ns1:srgbClr val="000000"/>
              </ns1:solidFill>
              <ns1:latin typeface="Arial"/>
              <ns1:ea typeface="Arial"/>
              <ns1:cs typeface="Arial"/>
              <ns1:sym typeface="Arial"/>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For all services, if you cancel after making a "formal application" through Majikan (Majisemi management screen) or after receiving an order form/application form, a 100% cancellation fee will apply.</ns1:t>
            </ns1:r>
            <ns1:endParaRPr b="0" i="0" sz="1400" u="none" cap="none" strike="noStrike">
              <ns1:solidFill>
                <ns1:srgbClr val="000000"/>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However, for webinar events, the cancellation fee is capped at 20 attendees for visitors and 30 attendees for Majisemi Club.</ns1:t>
            </ns1:r>
            <ns1:endParaRPr b="0" i="0" sz="1400" u="none" cap="none" strike="noStrike">
              <ns1:solidFill>
                <ns1:srgbClr val="000000"/>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For Majifolo, the cancellation fee is capped at 20 attendees for visitors and 30 attendees for Majisemi Club.</ns1:t>
            </ns1:r>
            <ns1:endParaRPr b="0" i="0" sz="1400" u="none" cap="none" strike="noStrike">
              <ns1:solidFill>
                <ns1:srgbClr val="000000"/>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If adjustments to the title, announcement text, etc., are delayed and the webinar cannot be published by 5:00 PM, 10 business days before the event date, it will be treated as a cancellation and the above cancellation fee will be charged.</ns1:t>
            </ns1:r>
            <ns1:endParaRPr b="0" i="0" sz="1400" u="none" cap="none" strike="noStrike">
              <ns1:solidFill>
                <ns1:schemeClr val="accent4"/>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No refunds will be given for remaining attendee slots upon withdrawal from Majisemi Club.</ns1:t>
            </ns1:r>
            <ns1:endParaRPr b="0" i="0" sz="1400" u="none" cap="none" strike="noStrike">
              <ns1:solidFill>
                <ns1:schemeClr val="accent4"/>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Considering the purpose of Majisemi Club, a penalty will be imposed for cancellations within one year of the contract start date. Please understand. (The difference from the visitor fee will be charged.)</ns1:t>
            </ns1:r>
            <ns1:endParaRPr b="0" i="0" sz="1600" u="none" cap="none" strike="noStrike">
              <ns1:solidFill>
                <ns1:schemeClr val="accent4"/>
              </ns1:solidFill>
              <ns1:latin typeface="BIZ UDPGothic"/>
              <ns1:ea typeface="BIZ UDPGothic"/>
              <ns1:cs typeface="BIZ UDPGothic"/>
              <ns1:sym typeface="BIZ UDPGothic"/>
            </ns1:endParaRPr>
          </ns1:p>
        </ns0:txBody>
      </ns0:sp>
      <ns0:sp>
        <ns0:nvSpPr>
          <ns0:cNvPr id="1193" name="Google Shape;1193;p44"/>
          <ns0:cNvSpPr/>
          <ns0:nvPr/>
        </ns0:nvSpPr>
        <ns0:spPr>
          <ns1:xfrm>
            <ns1:off x="571011" y="922723"/>
            <ns1:ext cx="126341" cy="324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94" name="Google Shape;1194;p44"/>
          <ns0:cNvSpPr/>
          <ns0:nvPr/>
        </ns0:nvSpPr>
        <ns0:spPr>
          <ns1:xfrm>
            <ns1:off x="565357" y="3849321"/>
            <ns1:ext cx="126341" cy="324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95" name="Google Shape;1195;p44"/>
          <ns0:cNvSpPr txBox="1"/>
          <ns0:nvPr/>
        </ns0:nvSpPr>
        <ns0:spPr>
          <ns1:xfrm>
            <ns1:off x="4445188" y="1318345"/>
            <ns1:ext cx="6851667" cy="467694"/>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Orders placed less than 4 weeks before the event will incur a surcharge.</ns1:t>
            </ns1:r>
            <ns1:endParaRPr b="0" i="0" sz="1600" u="none" cap="none" strike="noStrike">
              <ns1:solidFill>
                <ns1:srgbClr val="000000"/>
              </ns1:solidFill>
              <ns1:latin typeface="BIZ UDPGothic"/>
              <ns1:ea typeface="BIZ UDPGothic"/>
              <ns1:cs typeface="BIZ UDPGothic"/>
              <ns1:sym typeface="BIZ UDPGothic"/>
            </ns1:endParaRPr>
          </ns1:p>
        </ns0:txBody>
      </ns0:sp>
      <ns0:graphicFrame>
        <ns0:nvGraphicFramePr>
          <ns0:cNvPr id="1196" name="Google Shape;1196;p44"/>
          <ns0:cNvGraphicFramePr/>
          <ns0:nvPr/>
        </ns0:nvGraphicFramePr>
        <ns0:xfrm>
          <ns1:off x="2542247" y="1871499"/>
          <ns1:ext cx="3000000" cy="3000000"/>
        </ns0:xfrm>
        <ns1:graphic>
          <ns1:graphicData uri="http://schemas.openxmlformats.org/drawingml/2006/table">
            <ns1:tbl>
              <ns1:tblPr>
                <ns1:noFill/>
                <ns1:tableStyleId>{3467832D-9DE1-49CC-B827-7DFF1556ED4D}</ns1:tableStyleId>
              </ns1:tblPr>
              <ns1:tblGrid>
                <ns1:gridCol w="3792850"/>
                <ns1:gridCol w="1859450"/>
                <ns1:gridCol w="1199350"/>
              </ns1:tblGrid>
              <ns1:tr h="24237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sz="1100" u="none" cap="none" strike="noStrike">
                        <ns1:solidFill>
                          <ns1:schemeClr val="lt1"/>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lt1"/>
                          </ns1:solidFill>
                          <ns1:latin typeface="BIZ UDPGothic"/>
                          <ns1:ea typeface="BIZ UDPGothic"/>
                          <ns1:cs typeface="BIZ UDPGothic"/>
                          <ns1:sym typeface="BIZ UDPGothic"/>
                        </ns1:rPr>
                        <ns1:t>Unit price (excluding tax)</ns1:t>
                      </ns1:r>
                      <ns1:endParaRPr sz="1100" u="none" cap="none" strike="noStrike">
                        <ns1:solidFill>
                          <ns1:schemeClr val="lt1"/>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lt1"/>
                          </ns1:solidFill>
                          <ns1:latin typeface="BIZ UDPGothic"/>
                          <ns1:ea typeface="BIZ UDPGothic"/>
                          <ns1:cs typeface="BIZ UDPGothic"/>
                          <ns1:sym typeface="BIZ UDPGothic"/>
                        </ns1:rPr>
                        <ns1:t>Upper limit specified</ns1:t>
                      </ns1:r>
                      <ns1:endParaRPr sz="1100" u="none" cap="none" strike="noStrike">
                        <ns1:solidFill>
                          <ns1:schemeClr val="lt1"/>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r>
              <ns1:tr h="40455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Basic fee</ns1:t>
                      </ns1:r>
                      <ns1:endParaRPr sz="11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(Order placed more than 4 weeks before the event)</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14,500円</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rowSpan="3">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20 or more attendees</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4237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Order placed less than 4 weeks before the event</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×1.25 surcharge</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vMerge="1"/>
              </ns1:tr>
              <ns1:tr h="24237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Order placed less than 3 weeks before the event</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×2 surcharge</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vMerge="1"/>
              </ns1:tr>
            </ns1:tbl>
          </ns1:graphicData>
        </ns1:graphic>
      </ns0:graphicFrame>
      <ns0:sp>
        <ns0:nvSpPr>
          <ns0:cNvPr id="1197" name="Google Shape;1197;p44"/>
          <ns0:cNvSpPr txBox="1"/>
          <ns0:nvPr/>
        </ns0:nvSpPr>
        <ns0:spPr>
          <ns1:xfrm>
            <ns1:off x="4316361" y="3195806"/>
            <ns1:ext cx="7397843" cy="740925"/>
          </ns1:xfrm>
          <ns1:prstGeom prst="rect">
            <ns1:avLst/>
          </ns1:prstGeom>
          <ns1:noFill/>
          <ns1:ln>
            <ns1:noFill/>
          </ns1:ln>
        </ns0:spPr>
        <ns0:txBody>
          <ns1:bodyPr anchorCtr="0" anchor="t" bIns="45700" lIns="91425" spcFirstLastPara="1" rIns="91425" wrap="square" tIns="45700">
            <ns1:noAutofit/>
          </ns1:bodyPr>
          <ns1:lstStyle/>
          <ns1:p>
            <ns1:pPr indent="0" lvl="0" marL="59309" marR="0" rtl="0" algn="l">
              <ns1:lnSpc>
                <ns1:spcPct val="100000"/>
              </ns1:lnSpc>
              <ns1:spcBef>
                <ns1:spcPts val="0"/>
              </ns1:spcBef>
              <ns1:spcAft>
                <ns1:spcPts val="0"/>
              </ns1:spcAft>
              <ns1:buClr>
                <ns1:schemeClr val="accent4"/>
              </ns1:buClr>
              <ns1:buSzPts val="18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If the formal application cannot be completed 4 weeks before the event, there is no surcharge, but the event will be postponed upon consultation.</ns1:t>
            </ns1:r>
            <ns1:endParaRPr b="0" i="0" sz="1600" u="none" cap="none" strike="noStrike">
              <ns1:solidFill>
                <ns1:schemeClr val="accent4"/>
              </ns1:solidFill>
              <ns1:latin typeface="BIZ UDPGothic"/>
              <ns1:ea typeface="BIZ UDPGothic"/>
              <ns1:cs typeface="BIZ UDPGothic"/>
              <ns1:sym typeface="BIZ UDPGothic"/>
            </ns1:endParaRPr>
          </ns1:p>
        </ns0:txBody>
      </ns0:sp>
      <ns0:sp>
        <ns0:nvSpPr>
          <ns0:cNvPr id="1198" name="Google Shape;1198;p44"/>
          <ns0:cNvSpPr/>
          <ns0:nvPr/>
        </ns0:nvSpPr>
        <ns0:spPr>
          <ns1:xfrm>
            <ns1:off x="2203129" y="3317186"/>
            <ns1:ext cx="2110406" cy="394972"/>
          </ns1:xfrm>
          <ns1:prstGeom prst="rect">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Various Majisemi Club</ns1:t>
            </ns1:r>
            <ns1:endParaRPr b="0" i="0" sz="1400" u="none" cap="none" strike="noStrike">
              <ns1:solidFill>
                <ns1:srgbClr val="000000"/>
              </ns1:solidFill>
              <ns1:latin typeface="Arial"/>
              <ns1:ea typeface="Arial"/>
              <ns1:cs typeface="Arial"/>
              <ns1:sym typeface="Arial"/>
            </ns1:endParaRPr>
          </ns1:p>
        </ns0:txBody>
      </ns0:sp>
      <ns0:sp>
        <ns0:nvSpPr>
          <ns0:cNvPr id="1199" name="Google Shape;1199;p44"/>
          <ns0:cNvSpPr/>
          <ns0:nvPr/>
        </ns0:nvSpPr>
        <ns0:spPr>
          <ns1:xfrm>
            <ns1:off x="2205956" y="1386219"/>
            <ns1:ext cx="2110406" cy="394972"/>
          </ns1:xfrm>
          <ns1:prstGeom prst="rect">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マジセミビジター</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1200" name="Google Shape;1200;p44"/>
          <ns0:cNvSpPr txBox="1"/>
          <ns0:nvPr/>
        </ns0:nvSpPr>
        <ns0:spPr>
          <ns1:xfrm>
            <ns1:off x="2100200" y="857300"/>
            <ns1:ext cx="9797700" cy="4968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 Generally, meetings start 6 weeks in advance, and the formal application is made 4 weeks before the event.</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1201" name="Google Shape;1201;p44"/>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02" name="Google Shape;1202;p44"/>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5.xml><?xml version="1.0" encoding="utf-8"?>
<ns0:sld xmlns:ns0="http://schemas.openxmlformats.org/presentationml/2006/main" xmlns:ns1="http://schemas.openxmlformats.org/drawingml/2006/main">
  <ns0:cSld>
    <ns0:spTree>
      <ns0:nvGrpSpPr>
        <ns0:cNvPr id="1207" name="Shape 1207"/>
        <ns0:cNvGrpSpPr/>
        <ns0:nvPr/>
      </ns0:nvGrpSpPr>
      <ns0:grpSpPr>
        <ns1:xfrm>
          <ns1:off x="0" y="0"/>
          <ns1:ext cx="0" cy="0"/>
          <ns1:chOff x="0" y="0"/>
          <ns1:chExt cx="0" cy="0"/>
        </ns1:xfrm>
      </ns0:grpSpPr>
      <ns0:sp>
        <ns0:nvSpPr>
          <ns0:cNvPr id="1208" name="Google Shape;1208;p45"/>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Majisemi Co., Ltd.</ns1:t>
            </ns1:r>
            <ns1:endParaRPr b="0" i="0" sz="1400" u="none" cap="none" strike="noStrike">
              <ns1:solidFill>
                <ns1:srgbClr val="000000"/>
              </ns1:solidFill>
              <ns1:latin typeface="Arial"/>
              <ns1:ea typeface="Arial"/>
              <ns1:cs typeface="Arial"/>
              <ns1:sym typeface="Arial"/>
            </ns1:endParaRPr>
          </ns1:p>
        </ns0:txBody>
      </ns0:sp>
      <ns0:sp>
        <ns0:nvSpPr>
          <ns0:cNvPr id="1209" name="Google Shape;1209;p45"/>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Tree>
  </ns0:cSld>
  <ns0:clrMapOvr>
    <ns1:masterClrMapping/>
  </ns0:clrMapOvr>
</ns0:sld>
</file>

<file path=ppt/slides/slide46.xml><?xml version="1.0" encoding="utf-8"?>
<ns0:sld xmlns:ns0="http://schemas.openxmlformats.org/presentationml/2006/main" xmlns:ns1="http://schemas.openxmlformats.org/drawingml/2006/main" xmlns:ns2="http://schemas.openxmlformats.org/officeDocument/2006/relationships">
  <ns0:cSld>
    <ns0:spTree>
      <ns0:nvGrpSpPr>
        <ns0:cNvPr id="1214" name="Shape 1214"/>
        <ns0:cNvGrpSpPr/>
        <ns0:nvPr/>
      </ns0:nvGrpSpPr>
      <ns0:grpSpPr>
        <ns1:xfrm>
          <ns1:off x="0" y="0"/>
          <ns1:ext cx="0" cy="0"/>
          <ns1:chOff x="0" y="0"/>
          <ns1:chExt cx="0" cy="0"/>
        </ns1:xfrm>
      </ns0:grpSpPr>
      <ns0:sp>
        <ns0:nvSpPr>
          <ns0:cNvPr id="1215" name="Google Shape;1215;p46"/>
          <ns0:cNvSpPr txBox="1"/>
          <ns0:nvPr/>
        </ns0:nvSpPr>
        <ns0:spPr>
          <ns1:xfrm>
            <ns1:off x="10604465" y="259864"/>
            <ns1:ext cx="1352806" cy="27695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About </ns1:t>
            </ns1:r>
            <ns1:r>
              <ns1:rPr b="0" i="0" lang="ja-JP" sz="1200" u="none" cap="none" strike="noStrike">
                <ns1:solidFill>
                  <ns1:schemeClr val="accent4"/>
                </ns1:solidFill>
                <ns1:latin typeface="BIZ UDPGothic"/>
                <ns1:ea typeface="BIZ UDPGothic"/>
                <ns1:cs typeface="BIZ UDPGothic"/>
                <ns1:sym typeface="BIZ UDPGothic"/>
              </ns1:rPr>
              <ns1:t>Us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216" name="Google Shape;1216;p46"/>
          <ns0:cNvSpPr/>
          <ns0:nvPr/>
        </ns0:nvSpPr>
        <ns0:spPr>
          <ns1:xfrm>
            <ns1:off x="0" y="-8878"/>
            <ns1:ext cx="5201692" cy="3317227"/>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1217" name="Google Shape;1217;p46"/>
          <ns0:cNvGrpSpPr/>
          <ns0:nvPr/>
        </ns0:nvGrpSpPr>
        <ns0:grpSpPr>
          <ns1:xfrm>
            <ns1:off x="700136" y="399627"/>
            <ns1:ext cx="2012784" cy="2576310"/>
            <ns1:chOff x="711269" y="1590436"/>
            <ns1:chExt cx="2012784" cy="2576310"/>
          </ns1:xfrm>
        </ns0:grpSpPr>
        <ns0:sp>
          <ns0:nvSpPr>
            <ns0:cNvPr id="1218" name="Google Shape;1218;p46"/>
            <ns0:cNvSpPr txBox="1"/>
            <ns0:nvPr/>
          </ns0:nvSpPr>
          <ns0:spPr>
            <ns1:xfrm>
              <ns1:off x="723521" y="3565246"/>
              <ns1:ext cx="2000532" cy="601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2900"/>
                <ns1:buFont typeface="Arial"/>
                <ns1:buNone/>
              </ns1:pPr>
              <ns1:r>
                <ns1:rPr b="0" i="0" lang="ja-JP" sz="2900" u="none" cap="none" strike="noStrike">
                  <ns1:solidFill>
                    <ns1:schemeClr val="lt1"/>
                  </ns1:solidFill>
                  <ns1:latin typeface="BIZ UDPGothic"/>
                  <ns1:ea typeface="BIZ UDPGothic"/>
                  <ns1:cs typeface="BIZ UDPGothic"/>
                  <ns1:sym typeface="BIZ UDPGothic"/>
                </ns1:rPr>
                <ns1:t>Company overview</ns1:t>
              </ns1:r>
              <ns1:endParaRPr b="0" i="0" sz="2900" u="none" cap="none" strike="noStrike">
                <ns1:solidFill>
                  <ns1:schemeClr val="lt1"/>
                </ns1:solidFill>
                <ns1:latin typeface="BIZ UDPGothic"/>
                <ns1:ea typeface="BIZ UDPGothic"/>
                <ns1:cs typeface="BIZ UDPGothic"/>
                <ns1:sym typeface="BIZ UDPGothic"/>
              </ns1:endParaRPr>
            </ns1:p>
          </ns0:txBody>
        </ns0:sp>
        <ns0:pic>
          <ns0:nvPicPr>
            <ns0:cNvPr descr="抽象, 挿絵 が含まれている画像&#10;&#10;自動的に生成された説明" id="1219" name="Google Shape;1219;p46"/>
            <ns0:cNvPicPr preferRelativeResize="0"/>
            <ns0:nvPr/>
          </ns0:nvPicPr>
          <ns0:blipFill rotWithShape="1">
            <ns1:blip ns2:embed="rId3">
              <ns1:alphaModFix/>
            </ns1:blip>
            <ns1:srcRect b="0" l="0" r="0" t="0"/>
            <ns1:stretch/>
          </ns0:blipFill>
          <ns0:spPr>
            <ns1:xfrm>
              <ns1:off x="711269" y="1590436"/>
              <ns1:ext cx="2000533" cy="2000533"/>
            </ns1:xfrm>
            <ns1:prstGeom prst="rect">
              <ns1:avLst/>
            </ns1:prstGeom>
            <ns1:noFill/>
            <ns1:ln cap="flat" cmpd="sng" w="9525">
              <ns1:solidFill>
                <ns1:schemeClr val="lt1"/>
              </ns1:solidFill>
              <ns1:prstDash val="solid"/>
              <ns1:round/>
              <ns1:headEnd len="sm" w="sm" type="none"/>
              <ns1:tailEnd len="sm" w="sm" type="none"/>
            </ns1:ln>
          </ns0:spPr>
        </ns0:pic>
      </ns0:grpSp>
      <ns0:sp>
        <ns0:nvSpPr>
          <ns0:cNvPr id="1220" name="Google Shape;1220;p46"/>
          <ns0:cNvSpPr txBox="1"/>
          <ns0:nvPr/>
        </ns0:nvSpPr>
        <ns0:spPr>
          <ns1:xfrm>
            <ns1:off x="3160822" y="352669"/>
            <ns1:ext cx="1868100" cy="2570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Company name</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Headquarters location</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Representative name</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Business activities</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Seminar hosting achievements</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Established</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Capital</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Number of employees</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1221" name="Google Shape;1221;p46"/>
          <ns0:cNvSpPr/>
          <ns0:nvPr/>
        </ns0:nvSpPr>
        <ns0:spPr>
          <ns1:xfrm>
            <ns1:off x="12039234" y="-536"/>
            <ns1:ext cx="157049" cy="800329"/>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22" name="Google Shape;1222;p46"/>
          <ns0:cNvSpPr txBox="1"/>
          <ns0:nvPr/>
        </ns0:nvSpPr>
        <ns0:spPr>
          <ns1:xfrm>
            <ns1:off x="5278560" y="357667"/>
            <ns1:ext cx="5651700" cy="267761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Majisemi Co., Ltd.</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3rd Floor, Shiodome Building, 1-2-20 Kaiga</ns1:t>
            </ns1:r>
            <ns1:br>
              <ns1:rPr b="0" i="0" lang="ja-JP" sz="1400" u="none" cap="none" strike="noStrike">
                <ns1:solidFill>
                  <ns1:schemeClr val="accent4"/>
                </ns1:solidFill>
                <ns1:latin typeface="BIZ UDPGothic"/>
                <ns1:ea typeface="BIZ UDPGothic"/>
                <ns1:cs typeface="BIZ UDPGothic"/>
                <ns1:sym typeface="BIZ UDPGothic"/>
              </ns1:rPr>
            </ns1:br>
            <ns1:r>
              <ns1:rPr b="0" i="0" lang="ja-JP" sz="1400" u="none" cap="none" strike="noStrike">
                <ns1:solidFill>
                  <ns1:schemeClr val="accent4"/>
                </ns1:solidFill>
                <ns1:latin typeface="BIZ UDPGothic"/>
                <ns1:ea typeface="BIZ UDPGothic"/>
                <ns1:cs typeface="BIZ UDPGothic"/>
                <ns1:sym typeface="BIZ UDPGothic"/>
              </ns1:rPr>
              <ns1:t>n, Minato-ku, Tokyo 105-0022
Yuichi Terada</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Operation of the IT and manufacturing industry specialized seminar marketing service "Majisemi"</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Last year's achievements: approximately 1,000 events held, total attendance approximately 60,000 people (2023)</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January 2018</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10 million JPY</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45 employees</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1223" name="Google Shape;1223;p46"/>
          <ns0:cNvSpPr txBox="1"/>
          <ns0:nvPr/>
        </ns0:nvSpPr>
        <ns0:spPr>
          <ns1:xfrm>
            <ns1:off x="5297771" y="3309953"/>
            <ns1:ext cx="6227400" cy="1938952"/>
          </ns1:xfrm>
          <ns1:prstGeom prst="rect">
            <ns1:avLst/>
          </ns1:prstGeom>
          <ns1:noFill/>
          <ns1:ln>
            <ns1:noFill/>
          </ns1:ln>
        </ns0:spPr>
        <ns0:txBody>
          <ns1:bodyPr anchorCtr="0" anchor="t" bIns="45700" lIns="91425" spcFirstLastPara="1" rIns="91425" wrap="square" tIns="45700">
            <ns1:spAutoFit/>
          </ns1:bodyPr>
          <ns1:lstStyle/>
          <ns1:p>
            <ns1:pPr indent="-285750" lvl="0" marL="285750" marR="0" rtl="0" algn="just">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Creating new encounters and experiences with digital-rel</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ated products and services to promote the development o</ns1:t>
            </ns1:r>
            <ns1:r>
              <ns1:rPr b="0" i="0" lang="ja-JP" sz="1200" u="none" cap="none" strike="noStrike">
                <ns1:solidFill>
                  <ns1:schemeClr val="lt1"/>
                </ns1:solidFill>
                <ns1:latin typeface="BIZ UDPGothic"/>
                <ns1:ea typeface="BIZ UDPGothic"/>
                <ns1:cs typeface="BIZ UDPGothic"/>
                <ns1:sym typeface="BIZ UDPGothic"/>
              </ns1:rPr>
              <ns1:t>f domestic industries and the advancement of engineers.</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just">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To achieve this, we convey the potential and excellence of technology to society, regardless of the size of the providing company.</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We clearly communicate to end users not the technology itself, but how it can solve their problems.</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By 2025, we aim to host 2,000 webinars annually.</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224" name="Google Shape;1224;p46"/>
          <ns0:cNvSpPr txBox="1"/>
          <ns0:nvPr/>
        </ns0:nvSpPr>
        <ns0:spPr>
          <ns1:xfrm>
            <ns1:off x="1308066" y="4439084"/>
            <ns1:ext cx="3753000" cy="67706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1" i="0" lang="ja-JP" sz="1900" u="none" cap="none" strike="noStrike">
                <ns1:solidFill>
                  <ns1:schemeClr val="accent4"/>
                </ns1:solidFill>
                <ns1:latin typeface="BIZ UDPGothic"/>
                <ns1:ea typeface="BIZ UDPGothic"/>
                <ns1:cs typeface="BIZ UDPGothic"/>
                <ns1:sym typeface="BIZ UDPGothic"/>
              </ns1:rPr>
              <ns1:t>セミナーをエンタメに変える</ns1:t>
            </ns1:r>
            <ns1:endParaRPr b="1" i="0" sz="1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1" i="0" lang="ja-JP" sz="1900" u="none" cap="none" strike="noStrike">
                <ns1:solidFill>
                  <ns1:schemeClr val="accent4"/>
                </ns1:solidFill>
                <ns1:latin typeface="BIZ UDPGothic"/>
                <ns1:ea typeface="BIZ UDPGothic"/>
                <ns1:cs typeface="BIZ UDPGothic"/>
                <ns1:sym typeface="BIZ UDPGothic"/>
              </ns1:rPr>
              <ns1:t>セミナーで社会を変える</ns1:t>
            </ns1:r>
            <ns1:endParaRPr b="1" i="0" sz="900" u="none" cap="none" strike="noStrike">
              <ns1:solidFill>
                <ns1:schemeClr val="accent4"/>
              </ns1:solidFill>
              <ns1:latin typeface="BIZ UDPGothic"/>
              <ns1:ea typeface="BIZ UDPGothic"/>
              <ns1:cs typeface="BIZ UDPGothic"/>
              <ns1:sym typeface="BIZ UDPGothic"/>
            </ns1:endParaRPr>
          </ns1:p>
        </ns0:txBody>
      </ns0:sp>
      <ns0:sp>
        <ns0:nvSpPr>
          <ns0:cNvPr id="1225" name="Google Shape;1225;p46"/>
          <ns0:cNvSpPr txBox="1"/>
          <ns0:nvPr/>
        </ns0:nvSpPr>
        <ns0:spPr>
          <ns1:xfrm>
            <ns1:off x="531874" y="3666464"/>
            <ns1:ext cx="3989700" cy="828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4800"/>
              <ns1:buFont typeface="Arial"/>
              <ns1:buNone/>
            </ns1:pPr>
            <ns1:r>
              <ns1:rPr b="1" i="0" lang="ja-JP" sz="4800" u="none" cap="none" strike="noStrike">
                <ns1:solidFill>
                  <ns1:schemeClr val="accent4"/>
                </ns1:solidFill>
                <ns1:latin typeface="Aharoni"/>
                <ns1:ea typeface="Aharoni"/>
                <ns1:cs typeface="Aharoni"/>
                <ns1:sym typeface="Aharoni"/>
              </ns1:rPr>
              <ns1:t>MISSION</ns1:t>
            </ns1:r>
            <ns1:endParaRPr b="0" i="0" sz="4800" u="none" cap="none" strike="noStrike">
              <ns1:solidFill>
                <ns1:schemeClr val="accent4"/>
              </ns1:solidFill>
              <ns1:latin typeface="Aharoni"/>
              <ns1:ea typeface="Aharoni"/>
              <ns1:cs typeface="Aharoni"/>
              <ns1:sym typeface="Aharoni"/>
            </ns1:endParaRPr>
          </ns1:p>
        </ns0:txBody>
      </ns0:sp>
      <ns0:sp>
        <ns0:nvSpPr>
          <ns0:cNvPr id="1226" name="Google Shape;1226;p46"/>
          <ns0:cNvSpPr txBox="1"/>
          <ns0:nvPr/>
        </ns0:nvSpPr>
        <ns0:spPr>
          <ns1:xfrm>
            <ns1:off x="7675249" y="6568822"/>
            <ns1:ext cx="38706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8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日本マーケティングリサーチ機構調べ調査概要:2021年サービスの比較印象調査</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800"/>
              <ns1:buFont typeface="Arial"/>
              <ns1:buNone/>
            </ns1:pPr>
            <ns1:r>
              <ns1:t/>
            </ns1:r>
            <ns1:endParaRPr b="0" i="0" sz="800" u="none" cap="none" strike="noStrike">
              <ns1:solidFill>
                <ns1:schemeClr val="accent4"/>
              </ns1:solidFill>
              <ns1:latin typeface="BIZ UDPGothic"/>
              <ns1:ea typeface="BIZ UDPGothic"/>
              <ns1:cs typeface="BIZ UDPGothic"/>
              <ns1:sym typeface="BIZ UDPGothic"/>
            </ns1:endParaRPr>
          </ns1:p>
        </ns0:txBody>
      </ns0:sp>
      <ns0:sp>
        <ns0:nvSpPr>
          <ns0:cNvPr id="1227" name="Google Shape;1227;p46"/>
          <ns0:cNvSpPr/>
          <ns0:nvPr/>
        </ns0:nvSpPr>
        <ns0:spPr>
          <ns1:xfrm>
            <ns1:off x="0" y="5571601"/>
            <ns1:ext cx="12191999" cy="72048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28" name="Google Shape;1228;p46"/>
          <ns0:cNvSpPr txBox="1"/>
          <ns0:nvPr/>
        </ns0:nvSpPr>
        <ns0:spPr>
          <ns1:xfrm>
            <ns1:off x="4326777" y="5670233"/>
            <ns1:ext cx="1779597"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集客に強いセミナーNo.1</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ロゴ&#10;&#10;自動的に生成された説明" id="1229" name="Google Shape;1229;p46"/>
          <ns0:cNvPicPr preferRelativeResize="0"/>
          <ns0:nvPr/>
        </ns0:nvPicPr>
        <ns0:blipFill rotWithShape="1">
          <ns1:blip ns2:embed="rId4">
            <ns1:alphaModFix/>
          </ns1:blip>
          <ns1:srcRect b="0" l="0" r="0" t="0"/>
          <ns1:stretch/>
        </ns0:blipFill>
        <ns0:spPr>
          <ns1:xfrm>
            <ns1:off x="3377976" y="5316748"/>
            <ns1:ext cx="978791" cy="1094189"/>
          </ns1:xfrm>
          <ns1:prstGeom prst="rect">
            <ns1:avLst/>
          </ns1:prstGeom>
          <ns1:noFill/>
          <ns1:ln>
            <ns1:noFill/>
          </ns1:ln>
          <ns1:effectLst>
            <ns1:outerShdw blurRad="50800" rotWithShape="0" algn="tl" dir="2700000" dist="38100">
              <ns1:srgbClr val="000000">
                <ns1:alpha val="40000"/>
              </ns1:srgbClr>
            </ns1:outerShdw>
          </ns1:effectLst>
        </ns0:spPr>
      </ns0:pic>
      <ns0:pic>
        <ns0:nvPicPr>
          <ns0:cNvPr descr="ロゴ&#10;&#10;自動的に生成された説明" id="1230" name="Google Shape;1230;p46"/>
          <ns0:cNvPicPr preferRelativeResize="0"/>
          <ns0:nvPr/>
        </ns0:nvPicPr>
        <ns0:blipFill rotWithShape="1">
          <ns1:blip ns2:embed="rId4">
            <ns1:alphaModFix/>
          </ns1:blip>
          <ns1:srcRect b="0" l="0" r="0" t="0"/>
          <ns1:stretch/>
        </ns0:blipFill>
        <ns0:spPr>
          <ns1:xfrm>
            <ns1:off x="6217355" y="5336173"/>
            <ns1:ext cx="978792" cy="1094188"/>
          </ns1:xfrm>
          <ns1:prstGeom prst="rect">
            <ns1:avLst/>
          </ns1:prstGeom>
          <ns1:noFill/>
          <ns1:ln>
            <ns1:noFill/>
          </ns1:ln>
          <ns1:effectLst>
            <ns1:outerShdw blurRad="50800" rotWithShape="0" algn="tl" dir="2700000" dist="38100">
              <ns1:srgbClr val="000000">
                <ns1:alpha val="40000"/>
              </ns1:srgbClr>
            </ns1:outerShdw>
          </ns1:effectLst>
        </ns0:spPr>
      </ns0:pic>
      <ns0:pic>
        <ns0:nvPicPr>
          <ns0:cNvPr descr="ロゴ&#10;&#10;自動的に生成された説明" id="1231" name="Google Shape;1231;p46"/>
          <ns0:cNvPicPr preferRelativeResize="0"/>
          <ns0:nvPr/>
        </ns0:nvPicPr>
        <ns0:blipFill rotWithShape="1">
          <ns1:blip ns2:embed="rId4">
            <ns1:alphaModFix/>
          </ns1:blip>
          <ns1:srcRect b="0" l="0" r="0" t="0"/>
          <ns1:stretch/>
        </ns0:blipFill>
        <ns0:spPr>
          <ns1:xfrm>
            <ns1:off x="8697741" y="5374908"/>
            <ns1:ext cx="978792" cy="1094188"/>
          </ns1:xfrm>
          <ns1:prstGeom prst="rect">
            <ns1:avLst/>
          </ns1:prstGeom>
          <ns1:noFill/>
          <ns1:ln>
            <ns1:noFill/>
          </ns1:ln>
          <ns1:effectLst>
            <ns1:outerShdw blurRad="50800" rotWithShape="0" algn="tl" dir="2700000" dist="38100">
              <ns1:srgbClr val="000000">
                <ns1:alpha val="40000"/>
              </ns1:srgbClr>
            </ns1:outerShdw>
          </ns1:effectLst>
        </ns0:spPr>
      </ns0:pic>
      <ns0:sp>
        <ns0:nvSpPr>
          <ns0:cNvPr id="1232" name="Google Shape;1232;p46"/>
          <ns0:cNvSpPr txBox="1"/>
          <ns0:nvPr/>
        </ns0:nvSpPr>
        <ns0:spPr>
          <ns1:xfrm>
            <ns1:off x="9578638" y="5562393"/>
            <ns1:ext cx="1823700" cy="738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新規の商談獲得に</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強いセミナー</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No.1</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233" name="Google Shape;1233;p46"/>
          <ns0:cNvSpPr txBox="1"/>
          <ns0:nvPr/>
        </ns0:nvSpPr>
        <ns0:spPr>
          <ns1:xfrm>
            <ns1:off x="6874255" y="5562393"/>
            <ns1:ext cx="1865100" cy="738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IT責任者が</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選ぶセミナー</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No.1</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234" name="Google Shape;1234;p46"/>
          <ns0:cNvSpPr txBox="1"/>
          <ns0:nvPr/>
        </ns0:nvSpPr>
        <ns0:spPr>
          <ns1:xfrm>
            <ns1:off x="726380" y="5639476"/>
            <ns1:ext cx="24420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おかげ様で３つのNo.１</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獲得しました！1</ns1:t>
            </ns1:r>
            <ns1:endParaRPr b="1" i="0" sz="1600" u="none" cap="none" strike="noStrike">
              <ns1:solidFill>
                <ns1:srgbClr val="000000"/>
              </ns1:solidFill>
              <ns1:latin typeface="BIZ UDPGothic"/>
              <ns1:ea typeface="BIZ UDPGothic"/>
              <ns1:cs typeface="BIZ UDPGothic"/>
              <ns1:sym typeface="BIZ UDPGothic"/>
            </ns1:endParaRPr>
          </ns1:p>
        </ns0:txBody>
      </ns0:sp>
      <ns0:cxnSp>
        <ns0:nvCxnSpPr>
          <ns0:cNvPr id="1235" name="Google Shape;1235;p46"/>
          <ns0:cNvCxnSpPr/>
          <ns0:nvPr/>
        </ns0:nvCxnSpPr>
        <ns0:spPr>
          <ns1:xfrm>
            <ns1:off x="606009" y="4439084"/>
            <ns1:ext cx="4595683"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236" name="Google Shape;1236;p46"/>
          <ns0:cNvSpPr txBox="1"/>
          <ns0:nvPr/>
        </ns0:nvSpPr>
        <ns0:spPr>
          <ns1:xfrm>
            <ns1:off x="10164033" y="6321232"/>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37" name="Google Shape;1237;p46"/>
          <ns0:cNvSpPr txBox="1"/>
          <ns0:nvPr>
            <ns0:ph idx="12" type="sldNum"/>
          </ns0:nvPr>
        </ns0:nvSpPr>
        <ns0:spPr>
          <ns1:xfrm>
            <ns1:off x="11755464" y="6321233"/>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7.xml><?xml version="1.0" encoding="utf-8"?>
<ns0:sld xmlns:ns0="http://schemas.openxmlformats.org/presentationml/2006/main" xmlns:ns1="http://schemas.openxmlformats.org/drawingml/2006/main" xmlns:ns2="http://schemas.openxmlformats.org/officeDocument/2006/relationships">
  <ns0:cSld>
    <ns0:spTree>
      <ns0:nvGrpSpPr>
        <ns0:cNvPr id="1242" name="Shape 1242"/>
        <ns0:cNvGrpSpPr/>
        <ns0:nvPr/>
      </ns0:nvGrpSpPr>
      <ns0:grpSpPr>
        <ns1:xfrm>
          <ns1:off x="0" y="0"/>
          <ns1:ext cx="0" cy="0"/>
          <ns1:chOff x="0" y="0"/>
          <ns1:chExt cx="0" cy="0"/>
        </ns1:xfrm>
      </ns0:grpSpPr>
      <ns0:sp>
        <ns0:nvSpPr>
          <ns0:cNvPr id="1243" name="Google Shape;1243;p47"/>
          <ns0:cNvSpPr/>
          <ns0:nvPr/>
        </ns0:nvSpPr>
        <ns0:spPr>
          <ns1:xfrm>
            <ns1:off x="1" y="2945219"/>
            <ns1:ext cx="2743200" cy="3912781"/>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44" name="Google Shape;1244;p47"/>
          <ns0:cNvSpPr/>
          <ns0:nvPr/>
        </ns0:nvSpPr>
        <ns0:spPr>
          <ns1:xfrm>
            <ns1:off x="12039234" y="-536"/>
            <ns1:ext cx="157049" cy="800329"/>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45" name="Google Shape;1245;p47"/>
          <ns0:cNvSpPr txBox="1"/>
          <ns0:nvPr/>
        </ns0:nvSpPr>
        <ns0:spPr>
          <ns1:xfrm>
            <ns1:off x="634801" y="3827126"/>
            <ns1:ext cx="1473600" cy="13866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4000"/>
              <ns1:buFont typeface="Arial"/>
              <ns1:buNone/>
            </ns1:pPr>
            <ns1:r>
              <ns1:rPr b="0" i="0" lang="ja-JP" sz="4000" u="none" cap="none" strike="noStrike">
                <ns1:solidFill>
                  <ns1:schemeClr val="lt1"/>
                </ns1:solidFill>
                <ns1:latin typeface="BIZ UDPGothic"/>
                <ns1:ea typeface="BIZ UDPGothic"/>
                <ns1:cs typeface="BIZ UDPGothic"/>
                <ns1:sym typeface="BIZ UDPGothic"/>
              </ns1:rPr>
              <ns1:t>取引実績</ns1:t>
            </ns1:r>
            <ns1:endParaRPr b="0" i="0" sz="4000" u="none" cap="none" strike="noStrike">
              <ns1:solidFill>
                <ns1:schemeClr val="lt1"/>
              </ns1:solidFill>
              <ns1:latin typeface="BIZ UDPGothic"/>
              <ns1:ea typeface="BIZ UDPGothic"/>
              <ns1:cs typeface="BIZ UDPGothic"/>
              <ns1:sym typeface="BIZ UDPGothic"/>
            </ns1:endParaRPr>
          </ns1:p>
        </ns0:txBody>
      </ns0:sp>
      <ns0:sp>
        <ns0:nvSpPr>
          <ns0:cNvPr id="1246" name="Google Shape;1246;p47"/>
          <ns0:cNvSpPr txBox="1"/>
          <ns0:nvPr/>
        </ns0:nvSpPr>
        <ns0:spPr>
          <ns1:xfrm>
            <ns1:off x="3131834" y="2845187"/>
            <ns1:ext cx="2931600" cy="3452700"/>
          </ns1:xfrm>
          <ns1:prstGeom prst="rect">
            <ns1:avLst/>
          </ns1:prstGeom>
          <ns1:noFill/>
          <ns1:ln>
            <ns1:noFill/>
          </ns1:ln>
        </ns0:spPr>
        <ns0:txBody>
          <ns1:bodyPr anchorCtr="0" anchor="t" bIns="52125" lIns="104275" spcFirstLastPara="1" rIns="104275" wrap="square" tIns="52125">
            <ns1:noAutofit/>
          </ns1:bodyPr>
          <ns1:lstStyle/>
          <ns1:p>
            <ns1:pPr indent="0" lvl="0" marL="635" marR="0" rtl="0" algn="l">
              <ns1:lnSpc>
                <ns1:spcPct val="76190"/>
              </ns1:lnSpc>
              <ns1:spcBef>
                <ns1:spcPts val="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A10ネットワークス株式会社</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アイテック阪急阪神株式会社</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アドバンテック株式会社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株式会社アクシオ</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株式会社アシスト</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伊藤忠テクノソリューションズ株式会社</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株式会社インターネットイニシアティブ</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インフォコム株式会社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エクイニクス・ジャパン株式会社</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SCSK株式会社</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エフセキュア株式会社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エムオーテックス株式会社</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エンカレッジ・テクノロジ株式会社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エントラストジャパン株式会社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株式会社オージス総研</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株式会社オプロ</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クリックテック・ジャパン株式会社</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クロス・ヘッド株式会社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KCCSモバイルエンジニアリング株式会社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株式会社サーバーワークス</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1247" name="Google Shape;1247;p47"/>
          <ns0:cNvSpPr txBox="1"/>
          <ns0:nvPr/>
        </ns0:nvSpPr>
        <ns0:spPr>
          <ns1:xfrm>
            <ns1:off x="5939880" y="2845187"/>
            <ns1:ext cx="2658300" cy="3338400"/>
          </ns1:xfrm>
          <ns1:prstGeom prst="rect">
            <ns1:avLst/>
          </ns1:prstGeom>
          <ns1:noFill/>
          <ns1:ln>
            <ns1:noFill/>
          </ns1:ln>
        </ns0:spPr>
        <ns0:txBody>
          <ns1:bodyPr anchorCtr="0" anchor="t" bIns="52125" lIns="104275" spcFirstLastPara="1" rIns="104275" wrap="square" tIns="52125">
            <ns1:noAutofit/>
          </ns1:bodyPr>
          <ns1:lstStyle/>
          <ns1:p>
            <ns1:pPr indent="0" lvl="0" marL="635" marR="0" rtl="0" algn="l">
              <ns1:lnSpc>
                <ns1:spcPct val="76190"/>
              </ns1:lnSpc>
              <ns1:spcBef>
                <ns1:spcPts val="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サイオステクノロジー株式会社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サイバートラスト株式会社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株式会社ジール</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CTCシステムマネジメント株式会社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株式会社システナ</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シンガポールテレコム・ジャパン株式会社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GMOグローバルサイン株式会社</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JBサービス株式会社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スターティアレイズ株式会社</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Smart Style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Sumitomo Electric Information Systems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Zoho Japan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Soliton Systems K.K.</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Dynatrace</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TIS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Techvan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TechMatrix Corporation</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Delivery Consulting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Dell EMC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NSW Inc.</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1248" name="Google Shape;1248;p47"/>
          <ns0:cNvSpPr txBox="1"/>
          <ns0:nvPr/>
        </ns0:nvSpPr>
        <ns0:spPr>
          <ns1:xfrm>
            <ns1:off x="8784939" y="2845187"/>
            <ns1:ext cx="2931600" cy="3329700"/>
          </ns1:xfrm>
          <ns1:prstGeom prst="rect">
            <ns1:avLst/>
          </ns1:prstGeom>
          <ns1:noFill/>
          <ns1:ln>
            <ns1:noFill/>
          </ns1:ln>
        </ns0:spPr>
        <ns0:txBody>
          <ns1:bodyPr anchorCtr="0" anchor="t" bIns="52125" lIns="104275" spcFirstLastPara="1" rIns="104275" wrap="square" tIns="52125">
            <ns1:noAutofit/>
          </ns1:bodyPr>
          <ns1:lstStyle/>
          <ns1:p>
            <ns1:pPr indent="0" lvl="0" marL="635" marR="0" rtl="0" algn="l">
              <ns1:lnSpc>
                <ns1:spcPct val="76190"/>
              </ns1:lnSpc>
              <ns1:spcBef>
                <ns1:spcPts val="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Hulinks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Netskope Japan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Pasona Tech,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Nippon Telegraph and Telephone East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Fujitsu Limited</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Fujitsu Communication Services Limited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Fuji Electric IT Solutions Co., Ltd.</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Mitsubishi Electric Information Systems Corporation</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Mirantis Japan K.K.</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Monstar Lab,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Red Team Technologies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Rosetta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dk1"/>
              </ns1:buClr>
              <ns1:buSzPts val="1100"/>
              <ns1:buFont typeface="Noto Sans Symbols"/>
              <ns1:buNone/>
            </ns1:pPr>
            <ns1:r>
              <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(Agency)</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MM Research Institute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Creative Bank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Target Media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Nikkei Advertising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Bigbeat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Mynavi Corporation</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1249" name="Google Shape;1249;p47"/>
          <ns0:cNvSpPr txBox="1"/>
          <ns0:nvPr/>
        </ns0:nvSpPr>
        <ns0:spPr>
          <ns1:xfrm>
            <ns1:off x="495481" y="5667934"/>
            <ns1:ext cx="1752240" cy="253875"/>
          </ns1:xfrm>
          <ns1:prstGeom prst="rect">
            <ns1:avLst/>
          </ns1:prstGeom>
          <ns1:noFill/>
          <ns1:ln cap="flat" cmpd="sng" w="9525">
            <ns1:solidFill>
              <ns1:schemeClr val="lt1"/>
            </ns1:solidFill>
            <ns1:prstDash val="solid"/>
            <ns1:round/>
            <ns1:headEnd len="sm" w="sm" type="none"/>
            <ns1:tailEnd len="sm" w="sm" type="none"/>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050" u="none" cap="none" strike="noStrike">
                <ns1:solidFill>
                  <ns1:schemeClr val="lt1"/>
                </ns1:solidFill>
                <ns1:latin typeface="BIZ UDPGothic"/>
                <ns1:ea typeface="BIZ UDPGothic"/>
                <ns1:cs typeface="BIZ UDPGothic"/>
                <ns1:sym typeface="BIZ UDPGothic"/>
              </ns1:rPr>
              <ns1:t>Major clients only, in alphabetical order</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1250" name="Google Shape;1250;p47"/>
          <ns0:cNvSpPr/>
          <ns0:nvPr/>
        </ns0:nvSpPr>
        <ns0:spPr>
          <ns1:xfrm>
            <ns1:off x="1303567" y="242011"/>
            <ns1:ext cx="2513533" cy="2513533"/>
          </ns1:xfrm>
          <ns1:prstGeom prst="ellipse">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accent5"/>
              </ns1:solidFill>
              <ns1:latin typeface="Arial"/>
              <ns1:ea typeface="Arial"/>
              <ns1:cs typeface="Arial"/>
              <ns1:sym typeface="Arial"/>
            </ns1:endParaRPr>
          </ns1:p>
        </ns0:txBody>
      </ns0:sp>
      <ns0:sp>
        <ns0:nvSpPr>
          <ns0:cNvPr id="1251" name="Google Shape;1251;p47"/>
          <ns0:cNvSpPr txBox="1"/>
          <ns0:nvPr/>
        </ns0:nvSpPr>
        <ns0:spPr>
          <ns1:xfrm>
            <ns1:off x="1303567" y="888374"/>
            <ns1:ext cx="2513400" cy="1139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With c</ns1:t>
            </ns1:r>
            <ns1:r>
              <ns1:rPr b="0" i="0" lang="ja-JP" sz="1800" u="none" cap="none" strike="noStrike">
                <ns1:solidFill>
                  <ns1:schemeClr val="accent4"/>
                </ns1:solidFill>
                <ns1:latin typeface="BIZ UDPGothic"/>
                <ns1:ea typeface="BIZ UDPGothic"/>
                <ns1:cs typeface="BIZ UDPGothic"/>
                <ns1:sym typeface="BIZ UDPGothic"/>
              </ns1:rPr>
              <ns1:t>lients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Number of se</ns1:t>
            </ns1:r>
            <ns1:r>
              <ns1:rPr b="0" i="0" lang="ja-JP" sz="1800" u="none" cap="none" strike="noStrike">
                <ns1:solidFill>
                  <ns1:schemeClr val="accent4"/>
                </ns1:solidFill>
                <ns1:latin typeface="BIZ UDPGothic"/>
                <ns1:ea typeface="BIZ UDPGothic"/>
                <ns1:cs typeface="BIZ UDPGothic"/>
                <ns1:sym typeface="BIZ UDPGothic"/>
              </ns1:rPr>
              <ns1:t>minars held</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Increasing every year!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252" name="Google Shape;1252;p47"/>
          <ns0:cNvSpPr txBox="1"/>
          <ns0:nvPr/>
        </ns0:nvSpPr>
        <ns0:spPr>
          <ns1:xfrm>
            <ns1:off x="10604465" y="259864"/>
            <ns1:ext cx="1352806" cy="27695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About </ns1:t>
            </ns1:r>
            <ns1:r>
              <ns1:rPr b="0" i="0" lang="ja-JP" sz="1200" u="none" cap="none" strike="noStrike">
                <ns1:solidFill>
                  <ns1:schemeClr val="accent4"/>
                </ns1:solidFill>
                <ns1:latin typeface="BIZ UDPGothic"/>
                <ns1:ea typeface="BIZ UDPGothic"/>
                <ns1:cs typeface="BIZ UDPGothic"/>
                <ns1:sym typeface="BIZ UDPGothic"/>
              </ns1:rPr>
              <ns1:t>Us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253" name="Google Shape;1253;p47"/>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54" name="Google Shape;1254;p47"/>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pic>
        <ns0:nvPicPr>
          <ns0:cNvPr id="1255" name="Google Shape;1255;p47"/>
          <ns0:cNvPicPr preferRelativeResize="0"/>
          <ns0:nvPr/>
        </ns0:nvPicPr>
        <ns0:blipFill rotWithShape="1">
          <ns1:blip ns2:embed="rId3">
            <ns1:alphaModFix/>
          </ns1:blip>
          <ns1:srcRect b="0" l="0" r="0" t="0"/>
          <ns1:stretch/>
        </ns0:blipFill>
        <ns0:spPr>
          <ns1:xfrm>
            <ns1:off x="3969500" y="152400"/>
            <ns1:ext cx="7072476" cy="2513550"/>
          </ns1:xfrm>
          <ns1:prstGeom prst="rect">
            <ns1:avLst/>
          </ns1:prstGeom>
          <ns1:noFill/>
          <ns1:ln>
            <ns1:noFill/>
          </ns1:ln>
        </ns0:spPr>
      </ns0:pic>
    </ns0:spTree>
  </ns0:cSld>
  <ns0:clrMapOvr>
    <ns1:masterClrMapping/>
  </ns0:clrMapOvr>
</ns0:sld>
</file>

<file path=ppt/slides/slide48.xml><?xml version="1.0" encoding="utf-8"?>
<ns0:sld xmlns:ns0="http://schemas.openxmlformats.org/presentationml/2006/main" xmlns:ns1="http://schemas.openxmlformats.org/drawingml/2006/main" xmlns:ns2="http://schemas.openxmlformats.org/officeDocument/2006/relationships">
  <ns0:cSld>
    <ns0:spTree>
      <ns0:nvGrpSpPr>
        <ns0:cNvPr id="1260" name="Shape 1260"/>
        <ns0:cNvGrpSpPr/>
        <ns0:nvPr/>
      </ns0:nvGrpSpPr>
      <ns0:grpSpPr>
        <ns1:xfrm>
          <ns1:off x="0" y="0"/>
          <ns1:ext cx="0" cy="0"/>
          <ns1:chOff x="0" y="0"/>
          <ns1:chExt cx="0" cy="0"/>
        </ns1:xfrm>
      </ns0:grpSpPr>
      <ns0:pic>
        <ns0:nvPicPr>
          <ns0:cNvPr descr="背景パターン" id="1261" name="Google Shape;1261;p48"/>
          <ns0:cNvPicPr preferRelativeResize="0"/>
          <ns0:nvPr/>
        </ns0:nvPicPr>
        <ns0:blipFill rotWithShape="1">
          <ns1:blip ns2:embed="rId3">
            <ns1:alphaModFix/>
          </ns1:blip>
          <ns1:srcRect b="0" l="0" r="0" t="0"/>
          <ns1:stretch/>
        </ns0:blipFill>
        <ns0:spPr>
          <ns1:xfrm>
            <ns1:off x="0" y="0"/>
            <ns1:ext cx="12278386" cy="6858000"/>
          </ns1:xfrm>
          <ns1:prstGeom prst="rect">
            <ns1:avLst/>
          </ns1:prstGeom>
          <ns1:noFill/>
          <ns1:ln>
            <ns1:noFill/>
          </ns1:ln>
        </ns0:spPr>
      </ns0:pic>
      <ns0:sp>
        <ns0:nvSpPr>
          <ns0:cNvPr id="1262" name="Google Shape;1262;p48"/>
          <ns0:cNvSpPr txBox="1"/>
          <ns0:nvPr/>
        </ns0:nvSpPr>
        <ns0:spPr>
          <ns1:xfrm>
            <ns1:off x="1914125" y="3493120"/>
            <ns1:ext cx="8348100" cy="1263197"/>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4000"/>
              <ns1:buFont typeface="Arial"/>
              <ns1:buNone/>
            </ns1:pPr>
            <ns1:r>
              <ns1:rPr b="1" i="0" lang="ja-JP" sz="3600" u="none" cap="none" strike="noStrike">
                <ns1:solidFill>
                  <ns1:schemeClr val="lt1"/>
                </ns1:solidFill>
                <ns1:latin typeface="BIZ UDPGothic"/>
                <ns1:ea typeface="BIZ UDPGothic"/>
                <ns1:cs typeface="BIZ UDPGothic"/>
                <ns1:sym typeface="BIZ UDPGothic"/>
              </ns1:rPr>
              <ns1:t>セミナーをエンタメに変える</ns1:t>
            </ns1:r>
            <ns1:endParaRPr b="1" i="0" sz="3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4000"/>
              <ns1:buFont typeface="Arial"/>
              <ns1:buNone/>
            </ns1:pPr>
            <ns1:r>
              <ns1:rPr b="1" i="0" lang="ja-JP" sz="3600" u="none" cap="none" strike="noStrike">
                <ns1:solidFill>
                  <ns1:schemeClr val="lt1"/>
                </ns1:solidFill>
                <ns1:latin typeface="BIZ UDPGothic"/>
                <ns1:ea typeface="BIZ UDPGothic"/>
                <ns1:cs typeface="BIZ UDPGothic"/>
                <ns1:sym typeface="BIZ UDPGothic"/>
              </ns1:rPr>
              <ns1:t>セミナーで社会を変える</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1263" name="Google Shape;1263;p48"/>
          <ns0:cNvGrpSpPr/>
          <ns0:nvPr/>
        </ns0:nvGrpSpPr>
        <ns0:grpSpPr>
          <ns1:xfrm>
            <ns1:off x="4732137" y="413522"/>
            <ns1:ext cx="2879718" cy="1024215"/>
            <ns1:chOff x="4649862" y="1573510"/>
            <ns1:chExt cx="2879718" cy="1024215"/>
          </ns1:xfrm>
        </ns0:grpSpPr>
        <ns0:pic>
          <ns0:nvPicPr>
            <ns0:cNvPr descr="ロゴ&#10;&#10;自動的に生成された説明" id="1264" name="Google Shape;1264;p48"/>
            <ns0:cNvPicPr preferRelativeResize="0"/>
            <ns0:nvPr/>
          </ns0:nvPicPr>
          <ns0:blipFill rotWithShape="1">
            <ns1:blip ns2:embed="rId4">
              <ns1:alphaModFix/>
            </ns1:blip>
            <ns1:srcRect b="0" l="0" r="0" t="0"/>
            <ns1:stretch/>
          </ns0:blipFill>
          <ns0:spPr>
            <ns1:xfrm>
              <ns1:off x="5634659" y="1573510"/>
              <ns1:ext cx="916196" cy="1024215"/>
            </ns1:xfrm>
            <ns1:prstGeom prst="rect">
              <ns1:avLst/>
            </ns1:prstGeom>
            <ns1:noFill/>
            <ns1:ln>
              <ns1:noFill/>
            </ns1:ln>
            <ns1:effectLst>
              <ns1:outerShdw blurRad="50800" rotWithShape="0" algn="t" dir="5400000" dist="38100">
                <ns1:srgbClr val="000000">
                  <ns1:alpha val="40000"/>
                </ns1:srgbClr>
              </ns1:outerShdw>
            </ns1:effectLst>
          </ns0:spPr>
        </ns0:pic>
        <ns0:pic>
          <ns0:nvPicPr>
            <ns0:cNvPr descr="ロゴ&#10;&#10;自動的に生成された説明" id="1265" name="Google Shape;1265;p48"/>
            <ns0:cNvPicPr preferRelativeResize="0"/>
            <ns0:nvPr/>
          </ns0:nvPicPr>
          <ns0:blipFill rotWithShape="1">
            <ns1:blip ns2:embed="rId4">
              <ns1:alphaModFix/>
            </ns1:blip>
            <ns1:srcRect b="0" l="0" r="0" t="0"/>
            <ns1:stretch/>
          </ns0:blipFill>
          <ns0:spPr>
            <ns1:xfrm>
              <ns1:off x="6613384" y="1573510"/>
              <ns1:ext cx="916196" cy="1024215"/>
            </ns1:xfrm>
            <ns1:prstGeom prst="rect">
              <ns1:avLst/>
            </ns1:prstGeom>
            <ns1:noFill/>
            <ns1:ln>
              <ns1:noFill/>
            </ns1:ln>
            <ns1:effectLst>
              <ns1:outerShdw blurRad="50800" rotWithShape="0" algn="t" dir="5400000" dist="38100">
                <ns1:srgbClr val="000000">
                  <ns1:alpha val="40000"/>
                </ns1:srgbClr>
              </ns1:outerShdw>
            </ns1:effectLst>
          </ns0:spPr>
        </ns0:pic>
        <ns0:pic>
          <ns0:nvPicPr>
            <ns0:cNvPr descr="ロゴ&#10;&#10;自動的に生成された説明" id="1266" name="Google Shape;1266;p48"/>
            <ns0:cNvPicPr preferRelativeResize="0"/>
            <ns0:nvPr/>
          </ns0:nvPicPr>
          <ns0:blipFill rotWithShape="1">
            <ns1:blip ns2:embed="rId4">
              <ns1:alphaModFix/>
            </ns1:blip>
            <ns1:srcRect b="0" l="0" r="0" t="0"/>
            <ns1:stretch/>
          </ns0:blipFill>
          <ns0:spPr>
            <ns1:xfrm>
              <ns1:off x="4649862" y="1573510"/>
              <ns1:ext cx="916196" cy="1024215"/>
            </ns1:xfrm>
            <ns1:prstGeom prst="rect">
              <ns1:avLst/>
            </ns1:prstGeom>
            <ns1:noFill/>
            <ns1:ln>
              <ns1:noFill/>
            </ns1:ln>
            <ns1:effectLst>
              <ns1:outerShdw blurRad="50800" rotWithShape="0" algn="t" dir="5400000" dist="38100">
                <ns1:srgbClr val="000000">
                  <ns1:alpha val="40000"/>
                </ns1:srgbClr>
              </ns1:outerShdw>
            </ns1:effectLst>
          </ns0:spPr>
        </ns0:pic>
      </ns0:grpSp>
      <ns0:grpSp>
        <ns0:nvGrpSpPr>
          <ns0:cNvPr id="1267" name="Google Shape;1267;p48"/>
          <ns0:cNvGrpSpPr/>
          <ns0:nvPr/>
        </ns0:nvGrpSpPr>
        <ns0:grpSpPr>
          <ns1:xfrm>
            <ns1:off x="3969353" y="1585656"/>
            <ns1:ext cx="4405363" cy="1445074"/>
            <ns1:chOff x="3636169" y="1970880"/>
            <ns1:chExt cx="4916700" cy="1445074"/>
          </ns1:xfrm>
        </ns0:grpSpPr>
        <ns0:sp>
          <ns0:nvSpPr>
            <ns0:cNvPr id="1268" name="Google Shape;1268;p48"/>
            <ns0:cNvSpPr txBox="1"/>
            <ns0:nvPr/>
          </ns0:nvSpPr>
          <ns0:spPr>
            <ns1:xfrm>
              <ns1:off x="4117968" y="1970880"/>
              <ns1:ext cx="3953101"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集客に強いセミナーNo.1</ns1:t>
              </ns1:r>
              <ns1:endParaRPr b="1" i="0" sz="2000" u="none" cap="none" strike="noStrike">
                <ns1:solidFill>
                  <ns1:schemeClr val="lt1"/>
                </ns1:solidFill>
                <ns1:latin typeface="BIZ UDPGothic"/>
                <ns1:ea typeface="BIZ UDPGothic"/>
                <ns1:cs typeface="BIZ UDPGothic"/>
                <ns1:sym typeface="BIZ UDPGothic"/>
              </ns1:endParaRPr>
            </ns1:p>
          </ns0:txBody>
        </ns0:sp>
        <ns0:sp>
          <ns0:nvSpPr>
            <ns0:cNvPr id="1269" name="Google Shape;1269;p48"/>
            <ns0:cNvSpPr txBox="1"/>
            <ns0:nvPr/>
          </ns0:nvSpPr>
          <ns0:spPr>
            <ns1:xfrm>
              <ns1:off x="3636169" y="2412087"/>
              <ns1:ext cx="491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 seminar for acquiring new business negotiations</ns1:t>
              </ns1:r>
              <ns1:endParaRPr b="1" i="0" sz="2000" u="none" cap="none" strike="noStrike">
                <ns1:solidFill>
                  <ns1:schemeClr val="lt1"/>
                </ns1:solidFill>
                <ns1:latin typeface="BIZ UDPGothic"/>
                <ns1:ea typeface="BIZ UDPGothic"/>
                <ns1:cs typeface="BIZ UDPGothic"/>
                <ns1:sym typeface="BIZ UDPGothic"/>
              </ns1:endParaRPr>
            </ns1:p>
          </ns0:txBody>
        </ns0:sp>
        <ns0:grpSp>
          <ns0:nvGrpSpPr>
            <ns0:cNvPr id="1270" name="Google Shape;1270;p48"/>
            <ns0:cNvGrpSpPr/>
            <ns0:nvPr/>
          </ns0:nvGrpSpPr>
          <ns0:grpSpPr>
            <ns1:xfrm>
              <ns1:off x="3955368" y="2853295"/>
              <ns1:ext cx="4278300" cy="562659"/>
              <ns1:chOff x="7004220" y="-265523"/>
              <ns1:chExt cx="4278300" cy="562659"/>
            </ns1:xfrm>
          </ns0:grpSpPr>
          <ns0:sp>
            <ns0:nvSpPr>
              <ns0:cNvPr id="1271" name="Google Shape;1271;p48"/>
              <ns0:cNvSpPr txBox="1"/>
              <ns0:nvPr/>
            </ns0:nvSpPr>
            <ns0:spPr>
              <ns1:xfrm>
                <ns1:off x="7004220" y="-265523"/>
                <ns1:ext cx="42783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 seminar chosen by IT managers</ns1:t>
                </ns1:r>
                <ns1:endParaRPr b="1" i="0" sz="2000" u="none" cap="none" strike="noStrike">
                  <ns1:solidFill>
                    <ns1:schemeClr val="lt1"/>
                  </ns1:solidFill>
                  <ns1:latin typeface="BIZ UDPGothic"/>
                  <ns1:ea typeface="BIZ UDPGothic"/>
                  <ns1:cs typeface="BIZ UDPGothic"/>
                  <ns1:sym typeface="BIZ UDPGothic"/>
                </ns1:endParaRPr>
              </ns1:p>
            </ns0:txBody>
          </ns0:sp>
          <ns0:sp>
            <ns0:nvSpPr>
              <ns0:cNvPr id="1272" name="Google Shape;1272;p48"/>
              <ns0:cNvSpPr txBox="1"/>
              <ns0:nvPr/>
            </ns0:nvSpPr>
            <ns0:spPr>
              <ns1:xfrm>
                <ns1:off x="7166778" y="97036"/>
                <ns1:ext cx="3953100" cy="200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rPr b="0" i="0" lang="ja-JP" sz="700" u="none" cap="none" strike="noStrike">
                    <ns1:solidFill>
                      <ns1:srgbClr val="C3D2F7"/>
                    </ns1:solidFill>
                    <ns1:latin typeface="BIZ UDPGothic"/>
                    <ns1:ea typeface="BIZ UDPGothic"/>
                    <ns1:cs typeface="BIZ UDPGothic"/>
                    <ns1:sym typeface="BIZ UDPGothic"/>
                  </ns1:rPr>
                  <ns1:t>Survey by Japan Marketing Research Organization Overview: 2021 Service Comparison Impression Survey</ns1:t>
                </ns1:r>
                <ns1:endParaRPr b="0" i="0" sz="1400" u="none" cap="none" strike="noStrike">
                  <ns1:solidFill>
                    <ns1:srgbClr val="C3D2F7"/>
                  </ns1:solidFill>
                  <ns1:latin typeface="BIZ UDPGothic"/>
                  <ns1:ea typeface="BIZ UDPGothic"/>
                  <ns1:cs typeface="BIZ UDPGothic"/>
                  <ns1:sym typeface="BIZ UDPGothic"/>
                </ns1:endParaRPr>
              </ns1:p>
            </ns0:txBody>
          </ns0:sp>
        </ns0:grpSp>
      </ns0:grpSp>
      <ns0:pic>
        <ns0:nvPicPr>
          <ns0:cNvPr descr="黒い背景に白い文字がある&#10;&#10;中程度の精度で" id="1273" name="Google Shape;1273;p48"/>
          <ns0:cNvPicPr preferRelativeResize="0"/>
          <ns0:nvPr/>
        </ns0:nvPicPr>
        <ns0:blipFill rotWithShape="1">
          <ns1:blip ns2:embed="rId5">
            <ns1:alphaModFix/>
          </ns1:blip>
          <ns1:srcRect b="0" l="0" r="0" t="0"/>
          <ns1:stretch/>
        </ns0:blipFill>
        <ns0:spPr>
          <ns1:xfrm>
            <ns1:off x="5413636" y="5130451"/>
            <ns1:ext cx="1516720" cy="1516720"/>
          </ns1:xfrm>
          <ns1:prstGeom prst="rect">
            <ns1:avLst/>
          </ns1:prstGeom>
          <ns1:noFill/>
          <ns1:ln>
            <ns1:noFill/>
          </ns1:ln>
        </ns0:spPr>
      </ns0:pic>
    </ns0:spTree>
  </ns0:cSld>
  <ns0:clrMapOvr>
    <ns1:masterClrMapping/>
  </ns0:clrMapOvr>
</ns0:sld>
</file>

<file path=ppt/slides/slide5.xml><?xml version="1.0" encoding="utf-8"?>
<ns0:sld xmlns:ns0="http://schemas.openxmlformats.org/presentationml/2006/main" xmlns:ns1="http://schemas.openxmlformats.org/drawingml/2006/main">
  <ns0:cSld>
    <ns0:spTree>
      <ns0:nvGrpSpPr>
        <ns0:cNvPr id="144" name="Shape 144"/>
        <ns0:cNvGrpSpPr/>
        <ns0:nvPr/>
      </ns0:nvGrpSpPr>
      <ns0:grpSpPr>
        <ns1:xfrm>
          <ns1:off x="0" y="0"/>
          <ns1:ext cx="0" cy="0"/>
          <ns1:chOff x="0" y="0"/>
          <ns1:chExt cx="0" cy="0"/>
        </ns1:xfrm>
      </ns0:grpSpPr>
      <ns0:cxnSp>
        <ns0:nvCxnSpPr>
          <ns0:cNvPr id="145" name="Google Shape;145;p5"/>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46" name="Google Shape;146;p5"/>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47" name="Google Shape;147;p5"/>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Hearing</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48" name="Google Shape;148;p5"/>
          <ns0:cNvSpPr txBox="1"/>
          <ns0:nvPr/>
        </ns0:nvSpPr>
        <ns0:spPr>
          <ns1:xfrm>
            <ns1:off x="9331961" y="255986"/>
            <ns1:ext cx="2588486"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Issue Identification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49" name="Google Shape;149;p5"/>
          <ns0:cNvSpPr txBox="1"/>
          <ns0:nvPr/>
        </ns0:nvSpPr>
        <ns0:spPr>
          <ns1:xfrm>
            <ns1:off x="525996" y="874427"/>
            <ns1:ext cx="11284500" cy="540143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On the necessity of seminars (webinars)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・What is considered important as a means of lead acquisition?</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・Seminars (webinars)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・Websites (content marketing)</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・リアル展示会</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・比較サイト</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・GoogleやFacebookなどへの広告</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・テレアポ</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・その他</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■予算の状況</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・リード獲得単価、アポ獲得単価</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・セミナー（ウェビナー）の予算の有無、及び金額</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・上記リード獲得手段の予算の割合</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60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・予算の策定、決定時期</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50" name="Google Shape;150;p5"/>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51" name="Google Shape;151;p5"/>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6.xml><?xml version="1.0" encoding="utf-8"?>
<ns0:sld xmlns:ns0="http://schemas.openxmlformats.org/presentationml/2006/main" xmlns:ns1="http://schemas.openxmlformats.org/drawingml/2006/main">
  <ns0:cSld>
    <ns0:spTree>
      <ns0:nvGrpSpPr>
        <ns0:cNvPr id="156" name="Shape 156"/>
        <ns0:cNvGrpSpPr/>
        <ns0:nvPr/>
      </ns0:nvGrpSpPr>
      <ns0:grpSpPr>
        <ns1:xfrm>
          <ns1:off x="0" y="0"/>
          <ns1:ext cx="0" cy="0"/>
          <ns1:chOff x="0" y="0"/>
          <ns1:chExt cx="0" cy="0"/>
        </ns1:xfrm>
      </ns0:grpSpPr>
      <ns0:cxnSp>
        <ns0:nvCxnSpPr>
          <ns0:cNvPr id="157" name="Google Shape;157;p6"/>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58" name="Google Shape;158;p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59" name="Google Shape;159;p6"/>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Hearing</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60" name="Google Shape;160;p6"/>
          <ns0:cNvSpPr txBox="1"/>
          <ns0:nvPr/>
        </ns0:nvSpPr>
        <ns0:spPr>
          <ns1:xfrm>
            <ns1:off x="9331961" y="255986"/>
            <ns1:ext cx="2588486"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Issue Identification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61" name="Google Shape;161;p6"/>
          <ns0:cNvSpPr txBox="1"/>
          <ns0:nvPr/>
        </ns0:nvSpPr>
        <ns0:spPr>
          <ns1:xfrm>
            <ns1:off x="525996" y="874427"/>
            <ns1:ext cx="11284500" cy="300078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■セミナー（ウェビナー）の目的／課題</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・より多くのリードを獲得したい／集客できない</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・ターゲットに合ったリードを獲得したい／リードの質が悪い</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・ウェビナーから商談につなげたい／商談につながらない</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・ウェビナーの運営を代行してほしい／運営が大変</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・まずはスモールスタートでウェビナーをやってみたい</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・その他</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60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・ウェビナーを活用した、東南アジアにおける新規顧客開拓やテストマーケティング</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62" name="Google Shape;162;p6"/>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63" name="Google Shape;163;p6"/>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7.xml><?xml version="1.0" encoding="utf-8"?>
<ns0:sld xmlns:ns0="http://schemas.openxmlformats.org/presentationml/2006/main" xmlns:ns1="http://schemas.openxmlformats.org/drawingml/2006/main">
  <ns0:cSld>
    <ns0:spTree>
      <ns0:nvGrpSpPr>
        <ns0:cNvPr id="168" name="Shape 168"/>
        <ns0:cNvGrpSpPr/>
        <ns0:nvPr/>
      </ns0:nvGrpSpPr>
      <ns0:grpSpPr>
        <ns1:xfrm>
          <ns1:off x="0" y="0"/>
          <ns1:ext cx="0" cy="0"/>
          <ns1:chOff x="0" y="0"/>
          <ns1:chExt cx="0" cy="0"/>
        </ns1:xfrm>
      </ns0:grpSpPr>
      <ns0:sp>
        <ns0:nvSpPr>
          <ns0:cNvPr id="169" name="Google Shape;169;p7"/>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なぜ「ウェビナー」なのか？</ns1:t>
            </ns1:r>
            <ns1:endParaRPr b="0" i="0" sz="1400" u="none" cap="none" strike="noStrike">
              <ns1:solidFill>
                <ns1:srgbClr val="000000"/>
              </ns1:solidFill>
              <ns1:latin typeface="Arial"/>
              <ns1:ea typeface="Arial"/>
              <ns1:cs typeface="Arial"/>
              <ns1:sym typeface="Arial"/>
            </ns1:endParaRPr>
          </ns1:p>
        </ns0:txBody>
      </ns0:sp>
      <ns0:sp>
        <ns0:nvSpPr>
          <ns0:cNvPr id="170" name="Google Shape;170;p7"/>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71" name="Google Shape;171;p7"/>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72" name="Google Shape;172;p7"/>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8.xml><?xml version="1.0" encoding="utf-8"?>
<ns0:sld xmlns:ns0="http://schemas.openxmlformats.org/presentationml/2006/main" xmlns:ns1="http://schemas.openxmlformats.org/drawingml/2006/main" xmlns:ns2="http://schemas.openxmlformats.org/officeDocument/2006/relationships">
  <ns0:cSld>
    <ns0:spTree>
      <ns0:nvGrpSpPr>
        <ns0:cNvPr id="177" name="Shape 177"/>
        <ns0:cNvGrpSpPr/>
        <ns0:nvPr/>
      </ns0:nvGrpSpPr>
      <ns0:grpSpPr>
        <ns1:xfrm>
          <ns1:off x="0" y="0"/>
          <ns1:ext cx="0" cy="0"/>
          <ns1:chOff x="0" y="0"/>
          <ns1:chExt cx="0" cy="0"/>
        </ns1:xfrm>
      </ns0:grpSpPr>
      <ns0:cxnSp>
        <ns0:nvCxnSpPr>
          <ns0:cNvPr id="178" name="Google Shape;178;p8"/>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79" name="Google Shape;179;p8"/>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80" name="Google Shape;180;p8"/>
          <ns0:cNvSpPr txBox="1"/>
          <ns0:nvPr/>
        </ns0:nvSpPr>
        <ns0:spPr>
          <ns1:xfrm>
            <ns1:off x="221196" y="101835"/>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BtoBマーケティングにおけるウェビナーの役割</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81" name="Google Shape;181;p8"/>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grpSp>
        <ns0:nvGrpSpPr>
          <ns0:cNvPr id="182" name="Google Shape;182;p8"/>
          <ns0:cNvGrpSpPr/>
          <ns0:nvPr/>
        </ns0:nvGrpSpPr>
        <ns0:grpSpPr>
          <ns1:xfrm>
            <ns1:off x="506730" y="1289859"/>
            <ns1:ext cx="11157275" cy="777702"/>
            <ns1:chOff x="506730" y="986269"/>
            <ns1:chExt cx="11157275" cy="777702"/>
          </ns1:xfrm>
        </ns0:grpSpPr>
        <ns0:sp>
          <ns0:nvSpPr>
            <ns0:cNvPr id="183" name="Google Shape;183;p8"/>
            <ns0:cNvSpPr/>
            <ns0:nvPr/>
          </ns0:nvSpPr>
          <ns0:spPr>
            <ns1:xfrm>
              <ns1:off x="8230197" y="989953"/>
              <ns1:ext cx="3433808"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製品・サービスを絞って</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評価・選定、稟議</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4" name="Google Shape;184;p8"/>
            <ns0:cNvSpPr/>
            <ns0:nvPr/>
          </ns0:nvSpPr>
          <ns0:spPr>
            <ns1:xfrm>
              <ns1:off x="5535796" y="986270"/>
              <ns1:ext cx="3004357"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製品・サービスの</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候補を捜す</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5" name="Google Shape;185;p8"/>
            <ns0:cNvSpPr/>
            <ns0:nvPr/>
          </ns0:nvSpPr>
          <ns0:spPr>
            <ns1:xfrm>
              <ns1:off x="3110842" y="986269"/>
              <ns1:ext cx="2737657"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課題に気づき</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社内で検討</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6" name="Google Shape;186;p8"/>
            <ns0:cNvSpPr/>
            <ns0:nvPr/>
          </ns0:nvSpPr>
          <ns0:spPr>
            <ns1:xfrm>
              <ns1:off x="506730" y="989953"/>
              <ns1:ext cx="2913705"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課題に</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気づいてない</ns1:t>
              </ns1:r>
              <ns1:endParaRPr b="0" i="0" sz="1800" u="none" cap="none" strike="noStrike">
                <ns1:solidFill>
                  <ns1:schemeClr val="lt1"/>
                </ns1:solidFill>
                <ns1:latin typeface="BIZ UDPGothic"/>
                <ns1:ea typeface="BIZ UDPGothic"/>
                <ns1:cs typeface="BIZ UDPGothic"/>
                <ns1:sym typeface="BIZ UDPGothic"/>
              </ns1:endParaRPr>
            </ns1:p>
          </ns0:txBody>
        </ns0:sp>
      </ns0:grpSp>
      <ns0:sp>
        <ns0:nvSpPr>
          <ns0:cNvPr id="187" name="Google Shape;187;p8"/>
          <ns0:cNvSpPr txBox="1"/>
          <ns0:nvPr/>
        </ns0:nvSpPr>
        <ns0:spPr>
          <ns1:xfrm>
            <ns1:off x="1143946" y="2048764"/>
            <ns1:ext cx="1681804" cy="276999"/>
          </ns1:xfrm>
          <ns1:prstGeom prst="rect">
            <ns1:avLst/>
          </ns1:prstGeom>
          <ns1:noFill/>
          <ns1:ln>
            <ns1:noFill/>
          </ns1:ln>
        </ns0:spPr>
        <ns0:txBody>
          <ns1:bodyPr anchorCtr="0" anchor="ctr" bIns="45700" lIns="91425" spcFirstLastPara="1" rIns="91425" wrap="square" tIns="45700">
            <ns1:spAutoFit/>
          </ns1:bodyPr>
          <ns1:lstStyle/>
          <ns1:p>
            <ns1:pPr indent="0" lvl="8"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課題に気づかせる</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8" name="Google Shape;188;p8"/>
          <ns0:cNvSpPr txBox="1"/>
          <ns0:nvPr/>
        </ns0:nvSpPr>
        <ns0:spPr>
          <ns1:xfrm>
            <ns1:off x="3218288" y="2033375"/>
            <ns1:ext cx="2270544" cy="83099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課題について深く理解させ、</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解決方法を提示する</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競合よりもお客様に早く接触し、課題解決をサポートする</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9" name="Google Shape;189;p8"/>
          <ns0:cNvSpPr txBox="1"/>
          <ns0:nvPr/>
        </ns0:nvSpPr>
        <ns0:spPr>
          <ns1:xfrm>
            <ns1:off x="5796755" y="2038328"/>
            <ns1:ext cx="22704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数社～十数者程度の検討の候補に入り、２～３社の最終候補に残る</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90" name="Google Shape;190;p8"/>
          <ns0:cNvSpPr txBox="1"/>
          <ns0:nvPr/>
        </ns0:nvSpPr>
        <ns0:spPr>
          <ns1:xfrm>
            <ns1:off x="8803899" y="2062750"/>
            <ns1:ext cx="2270544"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２～３社の最終候補から自社を選んでもらう</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91" name="Google Shape;191;p8"/>
          <ns0:cNvCxnSpPr/>
          <ns0:nvPr/>
        </ns0:nvCxnSpPr>
        <ns0:spPr>
          <ns1:xfrm>
            <ns1:off x="7096359" y="5593513"/>
            <ns1:ext cx="248700" cy="600"/>
          </ns1:xfrm>
          <ns1:prstGeom prst="curvedConnector3">
            <ns1:avLst>
              <ns1:gd fmla="val 50000" name="adj1"/>
            </ns1:avLst>
          </ns1:prstGeom>
          <ns1:noFill/>
          <ns1:ln cap="flat" cmpd="sng" w="9525">
            <ns1:solidFill>
              <ns1:srgbClr val="3E6EC2"/>
            </ns1:solidFill>
            <ns1:prstDash val="solid"/>
            <ns1:round/>
            <ns1:headEnd len="sm" w="sm" type="none"/>
            <ns1:tailEnd len="med" w="med" type="triangle"/>
          </ns1:ln>
        </ns0:spPr>
      </ns0:cxnSp>
      <ns0:cxnSp>
        <ns0:nvCxnSpPr>
          <ns0:cNvPr id="192" name="Google Shape;192;p8"/>
          <ns0:cNvCxnSpPr/>
          <ns0:nvPr/>
        </ns0:nvCxnSpPr>
        <ns0:spPr>
          <ns1:xfrm>
            <ns1:off x="6350" y="2856187"/>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93" name="Google Shape;193;p8"/>
          <ns0:cNvSpPr/>
          <ns0:nvPr/>
        </ns0:nvSpPr>
        <ns0:spPr>
          <ns1:xfrm>
            <ns1:off x="346704" y="5044052"/>
            <ns1:ext cx="2229871" cy="1487060"/>
          </ns1:xfrm>
          <ns1:prstGeom prst="roundRect">
            <ns1:avLst>
              <ns1:gd fmla="val 3797"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pic>
        <ns0:nvPicPr>
          <ns0:cNvPr id="194" name="Google Shape;194;p8"/>
          <ns0:cNvPicPr preferRelativeResize="0"/>
          <ns0:nvPr/>
        </ns0:nvPicPr>
        <ns0:blipFill rotWithShape="1">
          <ns1:blip ns2:embed="rId3">
            <ns1:alphaModFix amt="70000"/>
          </ns1:blip>
          <ns1:srcRect b="21746" l="15360" r="8088" t="30557"/>
          <ns1:stretch/>
        </ns0:blipFill>
        <ns0:spPr>
          <ns1:xfrm>
            <ns1:off x="442931" y="5124711"/>
            <ns1:ext cx="2055611" cy="853914"/>
          </ns1:xfrm>
          <ns1:prstGeom prst="rect">
            <ns1:avLst/>
          </ns1:prstGeom>
          <ns1:noFill/>
          <ns1:ln>
            <ns1:noFill/>
          </ns1:ln>
        </ns0:spPr>
      </ns0:pic>
      <ns0:sp>
        <ns0:nvSpPr>
          <ns0:cNvPr id="195" name="Google Shape;195;p8"/>
          <ns0:cNvSpPr txBox="1"/>
          <ns0:nvPr/>
        </ns0:nvSpPr>
        <ns0:spPr>
          <ns1:xfrm>
            <ns1:off x="343102" y="5969998"/>
            <ns1:ext cx="222987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リアル展示会</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オンラインイベント</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196" name="Google Shape;196;p8"/>
          <ns0:cNvGrpSpPr/>
          <ns0:nvPr/>
        </ns0:nvGrpSpPr>
        <ns0:grpSpPr>
          <ns1:xfrm>
            <ns1:off x="385337" y="3214236"/>
            <ns1:ext cx="4409943" cy="1487060"/>
            <ns1:chOff x="449135" y="2788074"/>
            <ns1:chExt cx="4409943" cy="1487060"/>
          </ns1:xfrm>
        </ns0:grpSpPr>
        <ns0:sp>
          <ns0:nvSpPr>
            <ns0:cNvPr id="197" name="Google Shape;197;p8"/>
            <ns0:cNvSpPr/>
            <ns0:nvPr/>
          </ns0:nvSpPr>
          <ns0:spPr>
            <ns1:xfrm>
              <ns1:off x="449135" y="2788074"/>
              <ns1:ext cx="4409943" cy="1487060"/>
            </ns1:xfrm>
            <ns1:prstGeom prst="roundRect">
              <ns1:avLst>
                <ns1:gd fmla="val 5942" name="adj"/>
              </ns1:avLst>
            </ns1:prstGeom>
            <ns1:solidFill>
              <ns1:schemeClr val="accent4"/>
            </ns1:solidFill>
            <ns1:ln cap="flat" cmpd="sng" w="508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198" name="Google Shape;198;p8"/>
            <ns0:cNvSpPr txBox="1"/>
            <ns0:nvPr/>
          </ns0:nvSpPr>
          <ns0:spPr>
            <ns1:xfrm>
              <ns1:off x="2575973" y="2934680"/>
              <ns1:ext cx="2226300" cy="1200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課題に気づかせる。</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課題について深く理解させる。</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競合よりもお客様に先に接触し、自社を知ってもらう。</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99" name="Google Shape;199;p8"/>
            <ns0:cNvSpPr txBox="1"/>
            <ns0:nvPr/>
          </ns0:nvSpPr>
          <ns0:spPr>
            <ns1:xfrm>
              <ns1:off x="580012" y="3830867"/>
              <ns1:ext cx="1929272" cy="40011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accent5"/>
                  </ns1:solidFill>
                  <ns1:latin typeface="BIZ UDPGothic"/>
                  <ns1:ea typeface="BIZ UDPGothic"/>
                  <ns1:cs typeface="BIZ UDPGothic"/>
                  <ns1:sym typeface="BIZ UDPGothic"/>
                </ns1:rPr>
                <ns1:t>webinar</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id="200" name="Google Shape;200;p8"/>
            <ns0:cNvPicPr preferRelativeResize="0"/>
            <ns0:nvPr/>
          </ns0:nvPicPr>
          <ns0:blipFill rotWithShape="1">
            <ns1:blip ns2:embed="rId4">
              <ns1:alphaModFix amt="50000"/>
            </ns1:blip>
            <ns1:srcRect b="14078" l="2145" r="1766" t="19305"/>
            <ns1:stretch/>
          </ns0:blipFill>
          <ns0:spPr>
            <ns1:xfrm>
              <ns1:off x="580012" y="2904253"/>
              <ns1:ext cx="1929272" cy="913654"/>
            </ns1:xfrm>
            <ns1:prstGeom prst="rect">
              <ns1:avLst/>
            </ns1:prstGeom>
            <ns1:noFill/>
            <ns1:ln>
              <ns1:noFill/>
            </ns1:ln>
          </ns0:spPr>
        </ns0:pic>
      </ns0:grpSp>
      <ns0:grpSp>
        <ns0:nvGrpSpPr>
          <ns0:cNvPr id="201" name="Google Shape;201;p8"/>
          <ns0:cNvGrpSpPr/>
          <ns0:nvPr/>
        </ns0:nvGrpSpPr>
        <ns0:grpSpPr>
          <ns1:xfrm>
            <ns1:off x="2640191" y="5049658"/>
            <ns1:ext cx="1903211" cy="1485211"/>
            <ns1:chOff x="2703989" y="4788793"/>
            <ns1:chExt cx="1903211" cy="1485211"/>
          </ns1:xfrm>
        </ns0:grpSpPr>
        <ns0:sp>
          <ns0:nvSpPr>
            <ns0:cNvPr id="202" name="Google Shape;202;p8"/>
            <ns0:cNvSpPr/>
            <ns0:nvPr/>
          </ns0:nvSpPr>
          <ns0:spPr>
            <ns1:xfrm>
              <ns1:off x="2703989" y="4788793"/>
              <ns1:ext cx="1903211" cy="451043"/>
            </ns1:xfrm>
            <ns1:prstGeom prst="roundRect">
              <ns1:avLst>
                <ns1:gd fmla="val 5942"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Webサイト</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Content marketing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03" name="Google Shape;203;p8"/>
            <ns0:cNvSpPr/>
            <ns0:nvPr/>
          </ns0:nvSpPr>
          <ns0:spPr>
            <ns1:xfrm>
              <ns1:off x="2703989" y="5305877"/>
              <ns1:ext cx="1899609" cy="451043"/>
            </ns1:xfrm>
            <ns1:prstGeom prst="roundRect">
              <ns1:avLst>
                <ns1:gd fmla="val 5942"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Social media advertising</ns1:t>
              </ns1:r>
              <ns1:endParaRPr b="0" i="0" sz="1200" u="none" cap="none" strike="noStrike">
                <ns1:solidFill>
                  <ns1:schemeClr val="lt1"/>
                </ns1:solidFill>
                <ns1:latin typeface="BIZ UDPGothic"/>
                <ns1:ea typeface="BIZ UDPGothic"/>
                <ns1:cs typeface="BIZ UDPGothic"/>
                <ns1:sym typeface="BIZ UDPGothic"/>
              </ns1:endParaRPr>
            </ns1:p>
          </ns0:txBody>
        </ns0:sp>
        <ns0:sp>
          <ns0:nvSpPr>
            <ns0:cNvPr id="204" name="Google Shape;204;p8"/>
            <ns0:cNvSpPr/>
            <ns0:nvPr/>
          </ns0:nvSpPr>
          <ns0:spPr>
            <ns1:xfrm>
              <ns1:off x="2703989" y="5822961"/>
              <ns1:ext cx="1899609" cy="451043"/>
            </ns1:xfrm>
            <ns1:prstGeom prst="roundRect">
              <ns1:avLst>
                <ns1:gd fmla="val 5942"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Document download</ns1:t>
              </ns1:r>
              <ns1:endParaRPr b="0" i="0" sz="1200" u="none" cap="none" strike="noStrike">
                <ns1:solidFill>
                  <ns1:schemeClr val="lt1"/>
                </ns1:solidFill>
                <ns1:latin typeface="BIZ UDPGothic"/>
                <ns1:ea typeface="BIZ UDPGothic"/>
                <ns1:cs typeface="BIZ UDPGothic"/>
                <ns1:sym typeface="BIZ UDPGothic"/>
              </ns1:endParaRPr>
            </ns1:p>
          </ns0:txBody>
        </ns0:sp>
      </ns0:grpSp>
      <ns0:sp>
        <ns0:nvSpPr>
          <ns0:cNvPr id="205" name="Google Shape;205;p8"/>
          <ns0:cNvSpPr/>
          <ns0:nvPr/>
        </ns0:nvSpPr>
        <ns0:spPr>
          <ns1:xfrm>
            <ns1:off x="5204540" y="5048733"/>
            <ns1:ext cx="4107840" cy="1487060"/>
          </ns1:xfrm>
          <ns1:prstGeom prst="roundRect">
            <ns1:avLst>
              <ns1:gd fmla="val 5942" name="adj"/>
            </ns1:avLst>
          </ns1:prstGeom>
          <ns1:solidFill>
            <ns1:schemeClr val="accent4"/>
          </ns1:solidFill>
          <ns1:ln cap="flat" cmpd="sng" w="508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06" name="Google Shape;206;p8"/>
          <ns0:cNvSpPr txBox="1"/>
          <ns0:nvPr/>
        </ns0:nvSpPr>
        <ns0:spPr>
          <ns1:xfrm>
            <ns1:off x="6006076" y="5122907"/>
            <ns1:ext cx="2429381"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accent5"/>
                </ns1:solidFill>
                <ns1:latin typeface="BIZ UDPGothic"/>
                <ns1:ea typeface="BIZ UDPGothic"/>
                <ns1:cs typeface="BIZ UDPGothic"/>
                <ns1:sym typeface="BIZ UDPGothic"/>
              </ns1:rPr>
              <ns1:t>webinar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07" name="Google Shape;207;p8"/>
          <ns0:cNvSpPr txBox="1"/>
          <ns0:nvPr/>
        </ns0:nvSpPr>
        <ns0:spPr>
          <ns1:xfrm>
            <ns1:off x="5475500" y="5517317"/>
            <ns1:ext cx="3672000" cy="939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33333"/>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Deepen understanding of issues.</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75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75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Also provide competitive comparison information and information about our products.</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75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33333"/>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For nurturing existing leads.</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208" name="Google Shape;208;p8"/>
          <ns0:cNvCxnSpPr>
            <ns1:stCxn id="202" idx="3"/>
            <ns1:endCxn id="204" idx="3"/>
          </ns0:cNvCxnSpPr>
          <ns0:nvPr/>
        </ns0:nvCxnSpPr>
        <ns0:spPr>
          <ns1:xfrm flipH="1">
            <ns1:off x="4539802" y="5275180"/>
            <ns1:ext cx="3600" cy="1034100"/>
          </ns1:xfrm>
          <ns1:prstGeom prst="bentConnector3">
            <ns1:avLst>
              <ns1:gd fmla="val -3987222" name="adj1"/>
            </ns1:avLst>
          </ns1:prstGeom>
          <ns1:noFill/>
          <ns1:ln cap="flat" cmpd="sng" w="25400">
            <ns1:solidFill>
              <ns1:srgbClr val="3E6EC2"/>
            </ns1:solidFill>
            <ns1:prstDash val="solid"/>
            <ns1:round/>
            <ns1:headEnd len="sm" w="sm" type="none"/>
            <ns1:tailEnd len="sm" w="sm" type="none"/>
          </ns1:ln>
        </ns0:spPr>
      </ns0:cxnSp>
      <ns0:cxnSp>
        <ns0:nvCxnSpPr>
          <ns0:cNvPr id="209" name="Google Shape;209;p8"/>
          <ns0:cNvCxnSpPr>
            <ns1:stCxn id="203" idx="3"/>
            <ns1:endCxn id="205" idx="1"/>
          </ns0:cNvCxnSpPr>
          <ns0:nvPr/>
        </ns0:nvCxnSpPr>
        <ns0:spPr>
          <ns1:xfrm>
            <ns1:off x="4539800" y="5792264"/>
            <ns1:ext cx="664800" cy="0"/>
          </ns1:xfrm>
          <ns1:prstGeom prst="straightConnector1">
            <ns1:avLst/>
          </ns1:prstGeom>
          <ns1:noFill/>
          <ns1:ln cap="flat" cmpd="sng" w="25400">
            <ns1:solidFill>
              <ns1:srgbClr val="3E6EC2"/>
            </ns1:solidFill>
            <ns1:prstDash val="solid"/>
            <ns1:round/>
            <ns1:headEnd len="sm" w="sm" type="none"/>
            <ns1:tailEnd len="lg" w="lg" type="stealth"/>
          </ns1:ln>
        </ns0:spPr>
      </ns0:cxnSp>
      <ns0:sp>
        <ns0:nvSpPr>
          <ns0:cNvPr id="210" name="Google Shape;210;p8"/>
          <ns0:cNvSpPr/>
          <ns0:nvPr/>
        </ns0:nvSpPr>
        <ns0:spPr>
          <ns1:xfrm>
            <ns1:off x="9616466" y="5049095"/>
            <ns1:ext cx="2226269" cy="1487060"/>
          </ns1:xfrm>
          <ns1:prstGeom prst="roundRect">
            <ns1:avLst>
              <ns1:gd fmla="val 3797" name="adj"/>
            </ns1:avLst>
          </ns1:prstGeom>
          <ns1:solidFill>
            <ns1:srgbClr val="D8E2F3"/>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11" name="Google Shape;211;p8"/>
          <ns0:cNvSpPr txBox="1"/>
          <ns0:nvPr/>
        </ns0:nvSpPr>
        <ns0:spPr>
          <ns1:xfrm>
            <ns1:off x="9612864" y="6145164"/>
            <ns1:ext cx="2229871" cy="30777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Field sales</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id="212" name="Google Shape;212;p8"/>
          <ns0:cNvPicPr preferRelativeResize="0"/>
          <ns0:nvPr/>
        </ns0:nvPicPr>
        <ns0:blipFill rotWithShape="1">
          <ns1:blip ns2:embed="rId5">
            <ns1:alphaModFix amt="70000"/>
          </ns1:blip>
          <ns1:srcRect b="21897" l="0" r="0" t="0"/>
          <ns1:stretch/>
        </ns0:blipFill>
        <ns0:spPr>
          <ns1:xfrm>
            <ns1:off x="9735295" y="5128702"/>
            <ns1:ext cx="1991588" cy="965758"/>
          </ns1:xfrm>
          <ns1:prstGeom prst="rect">
            <ns1:avLst/>
          </ns1:prstGeom>
          <ns1:noFill/>
          <ns1:ln>
            <ns1:noFill/>
          </ns1:ln>
        </ns0:spPr>
      </ns0:pic>
      <ns0:cxnSp>
        <ns0:nvCxnSpPr>
          <ns0:cNvPr id="213" name="Google Shape;213;p8"/>
          <ns0:cNvCxnSpPr>
            <ns1:stCxn id="205" idx="3"/>
            <ns1:endCxn id="210" idx="1"/>
          </ns0:cNvCxnSpPr>
          <ns0:nvPr/>
        </ns0:nvCxnSpPr>
        <ns0:spPr>
          <ns1:xfrm>
            <ns1:off x="9312380" y="5792263"/>
            <ns1:ext cx="304200" cy="300"/>
          </ns1:xfrm>
          <ns1:prstGeom prst="straightConnector1">
            <ns1:avLst/>
          </ns1:prstGeom>
          <ns1:noFill/>
          <ns1:ln cap="flat" cmpd="sng" w="25400">
            <ns1:solidFill>
              <ns1:srgbClr val="3E6EC2"/>
            </ns1:solidFill>
            <ns1:prstDash val="solid"/>
            <ns1:round/>
            <ns1:headEnd len="sm" w="sm" type="none"/>
            <ns1:tailEnd len="lg" w="lg" type="stealth"/>
          </ns1:ln>
        </ns0:spPr>
      </ns0:cxnSp>
      <ns0:cxnSp>
        <ns0:nvCxnSpPr>
          <ns0:cNvPr id="214" name="Google Shape;214;p8"/>
          <ns0:cNvCxnSpPr>
            <ns1:stCxn id="197" idx="3"/>
            <ns1:endCxn id="215" idx="1"/>
          </ns0:cNvCxnSpPr>
          <ns0:nvPr/>
        </ns0:nvCxnSpPr>
        <ns0:spPr>
          <ns1:xfrm flipH="1" rot="10800000">
            <ns1:off x="4795280" y="3955666"/>
            <ns1:ext cx="407400" cy="2100"/>
          </ns1:xfrm>
          <ns1:prstGeom prst="straightConnector1">
            <ns1:avLst/>
          </ns1:prstGeom>
          <ns1:noFill/>
          <ns1:ln cap="flat" cmpd="sng" w="25400">
            <ns1:solidFill>
              <ns1:srgbClr val="3E6EC2"/>
            </ns1:solidFill>
            <ns1:prstDash val="solid"/>
            <ns1:round/>
            <ns1:headEnd len="sm" w="sm" type="none"/>
            <ns1:tailEnd len="lg" w="lg" type="stealth"/>
          </ns1:ln>
        </ns0:spPr>
      </ns0:cxnSp>
      <ns0:cxnSp>
        <ns0:nvCxnSpPr>
          <ns0:cNvPr id="216" name="Google Shape;216;p8"/>
          <ns0:cNvCxnSpPr/>
          <ns0:nvPr/>
        </ns0:nvCxnSpPr>
        <ns0:spPr>
          <ns1:xfrm flipH="1" rot="10800000">
            <ns1:off x="8952699" y="3955724"/>
            <ns1:ext cx="651300" cy="2100"/>
          </ns1:xfrm>
          <ns1:prstGeom prst="straightConnector1">
            <ns1:avLst/>
          </ns1:prstGeom>
          <ns1:noFill/>
          <ns1:ln cap="flat" cmpd="sng" w="25400">
            <ns1:solidFill>
              <ns1:srgbClr val="3E6EC2"/>
            </ns1:solidFill>
            <ns1:prstDash val="solid"/>
            <ns1:round/>
            <ns1:headEnd len="sm" w="sm" type="none"/>
            <ns1:tailEnd len="lg" w="lg" type="stealth"/>
          </ns1:ln>
        </ns0:spPr>
      </ns0:cxnSp>
      <ns0:sp>
        <ns0:nvSpPr>
          <ns0:cNvPr id="215" name="Google Shape;215;p8"/>
          <ns0:cNvSpPr/>
          <ns0:nvPr/>
        </ns0:nvSpPr>
        <ns0:spPr>
          <ns1:xfrm>
            <ns1:off x="5202738" y="2996213"/>
            <ns1:ext cx="4107839" cy="1919023"/>
          </ns1:xfrm>
          <ns1:prstGeom prst="roundRect">
            <ns1:avLst>
              <ns1:gd fmla="val 3797" name="adj"/>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17" name="Google Shape;217;p8"/>
          <ns0:cNvSpPr txBox="1"/>
          <ns0:nvPr/>
        </ns0:nvSpPr>
        <ns0:spPr>
          <ns1:xfrm>
            <ns1:off x="5213372" y="3048196"/>
            <ns1:ext cx="3328437" cy="40011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Utilization of webinar content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18" name="Google Shape;218;p8"/>
          <ns0:cNvSpPr txBox="1"/>
          <ns0:nvPr/>
        </ns0:nvSpPr>
        <ns0:spPr>
          <ns1:xfrm>
            <ns1:off x="5247672" y="3466627"/>
            <ns1:ext cx="2532757"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When holding a webinar,</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a lot of content is generated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19" name="Google Shape;219;p8"/>
          <ns0:cNvSpPr txBox="1"/>
          <ns0:nvPr/>
        </ns0:nvSpPr>
        <ns0:spPr>
          <ns1:xfrm>
            <ns1:off x="5262368" y="3976487"/>
            <ns1:ext cx="3328500" cy="92328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5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 Presentation materials → White paper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 Presentation video → YouTube, social media</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 Presentation content → SEO articles, blog</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220" name="Google Shape;220;p8"/>
          <ns0:cNvGrpSpPr/>
          <ns0:nvPr/>
        </ns0:nvGrpSpPr>
        <ns0:grpSpPr>
          <ns1:xfrm>
            <ns1:off x="4942274" y="3955724"/>
            <ns1:ext cx="260465" cy="1521676"/>
            <ns1:chOff x="5006072" y="3702632"/>
            <ns1:chExt cx="260465" cy="1521676"/>
          </ns1:xfrm>
        </ns0:grpSpPr>
        <ns0:cxnSp>
          <ns0:nvCxnSpPr>
            <ns0:cNvPr id="221" name="Google Shape;221;p8"/>
            <ns0:cNvCxnSpPr/>
            <ns0:nvPr/>
          </ns0:nvCxnSpPr>
          <ns0:spPr>
            <ns1:xfrm>
              <ns1:off x="5006072" y="5224308"/>
              <ns1:ext cx="260465" cy="0"/>
            </ns1:xfrm>
            <ns1:prstGeom prst="straightConnector1">
              <ns1:avLst/>
            </ns1:prstGeom>
            <ns1:noFill/>
            <ns1:ln cap="flat" cmpd="sng" w="25400">
              <ns1:solidFill>
                <ns1:srgbClr val="3E6EC2"/>
              </ns1:solidFill>
              <ns1:prstDash val="solid"/>
              <ns1:round/>
              <ns1:headEnd len="sm" w="sm" type="none"/>
              <ns1:tailEnd len="lg" w="lg" type="stealth"/>
            </ns1:ln>
          </ns0:spPr>
        </ns0:cxnSp>
        <ns0:cxnSp>
          <ns0:nvCxnSpPr>
            <ns0:cNvPr id="222" name="Google Shape;222;p8"/>
            <ns0:cNvCxnSpPr/>
            <ns0:nvPr/>
          </ns0:nvCxnSpPr>
          <ns0:spPr>
            <ns1:xfrm>
              <ns1:off x="5006072" y="3702632"/>
              <ns1:ext cx="0" cy="1521676"/>
            </ns1:xfrm>
            <ns1:prstGeom prst="straightConnector1">
              <ns1:avLst/>
            </ns1:prstGeom>
            <ns1:noFill/>
            <ns1:ln cap="flat" cmpd="sng" w="22225">
              <ns1:solidFill>
                <ns1:srgbClr val="3E6EC2"/>
              </ns1:solidFill>
              <ns1:prstDash val="solid"/>
              <ns1:round/>
              <ns1:headEnd len="sm" w="sm" type="none"/>
              <ns1:tailEnd len="sm" w="sm" type="none"/>
            </ns1:ln>
          </ns0:spPr>
        </ns0:cxnSp>
      </ns0:grpSp>
      <ns0:pic>
        <ns0:nvPicPr>
          <ns0:cNvPr id="223" name="Google Shape;223;p8"/>
          <ns0:cNvPicPr preferRelativeResize="0"/>
          <ns0:nvPr/>
        </ns0:nvPicPr>
        <ns0:blipFill rotWithShape="1">
          <ns1:blip ns2:embed="rId6">
            <ns1:alphaModFix/>
          </ns1:blip>
          <ns1:srcRect b="0" l="0" r="0" t="0"/>
          <ns1:stretch/>
        </ns0:blipFill>
        <ns0:spPr>
          <ns1:xfrm rot="1045917">
            <ns1:off x="8327531" y="3731679"/>
            <ns1:ext cx="557179" cy="932559"/>
          </ns1:xfrm>
          <ns1:prstGeom prst="rect">
            <ns1:avLst/>
          </ns1:prstGeom>
          <ns1:noFill/>
          <ns1:ln>
            <ns1:noFill/>
          </ns1:ln>
        </ns0:spPr>
      </ns0:pic>
      <ns0:pic>
        <ns0:nvPicPr>
          <ns0:cNvPr id="224" name="Google Shape;224;p8"/>
          <ns0:cNvPicPr preferRelativeResize="0"/>
          <ns0:nvPr/>
        </ns0:nvPicPr>
        <ns0:blipFill rotWithShape="1">
          <ns1:blip ns2:embed="rId7">
            <ns1:alphaModFix/>
          </ns1:blip>
          <ns1:srcRect b="0" l="0" r="0" t="0"/>
          <ns1:stretch/>
        </ns0:blipFill>
        <ns0:spPr>
          <ns1:xfrm>
            <ns1:off x="7846564" y="3894734"/>
            <ns1:ext cx="748751" cy="421797"/>
          </ns1:xfrm>
          <ns1:prstGeom prst="rect">
            <ns1:avLst/>
          </ns1:prstGeom>
          <ns1:solidFill>
            <ns1:schemeClr val="lt1"/>
          </ns1:solidFill>
          <ns1:ln>
            <ns1:noFill/>
          </ns1:ln>
          <ns1:effectLst>
            <ns1:outerShdw blurRad="50800" rotWithShape="0" algn="t" dir="5400000" dist="38100">
              <ns1:srgbClr val="000000">
                <ns1:alpha val="40000"/>
              </ns1:srgbClr>
            </ns1:outerShdw>
          </ns1:effectLst>
        </ns0:spPr>
      </ns0:pic>
      <ns0:sp>
        <ns0:nvSpPr>
          <ns0:cNvPr id="225" name="Google Shape;225;p8"/>
          <ns0:cNvSpPr/>
          <ns0:nvPr/>
        </ns0:nvSpPr>
        <ns0:spPr>
          <ns1:xfrm>
            <ns1:off x="9616466" y="2996213"/>
            <ns1:ext cx="2226269" cy="1904848"/>
          </ns1:xfrm>
          <ns1:prstGeom prst="roundRect">
            <ns1:avLst>
              <ns1:gd fmla="val 3797" name="adj"/>
            </ns1:avLst>
          </ns1:prstGeom>
          <ns1:solidFill>
            <ns1:srgbClr val="D8E2F3"/>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26" name="Google Shape;226;p8"/>
          <ns0:cNvSpPr txBox="1"/>
          <ns0:nvPr/>
        </ns0:nvSpPr>
        <ns0:spPr>
          <ns1:xfrm>
            <ns1:off x="9612864" y="4322292"/>
            <ns1:ext cx="2229871" cy="30777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Field sales</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id="227" name="Google Shape;227;p8"/>
          <ns0:cNvPicPr preferRelativeResize="0"/>
          <ns0:nvPr/>
        </ns0:nvPicPr>
        <ns0:blipFill rotWithShape="1">
          <ns1:blip ns2:embed="rId5">
            <ns1:alphaModFix amt="70000"/>
          </ns1:blip>
          <ns1:srcRect b="21897" l="0" r="0" t="0"/>
          <ns1:stretch/>
        </ns0:blipFill>
        <ns0:spPr>
          <ns1:xfrm>
            <ns1:off x="9735295" y="3305830"/>
            <ns1:ext cx="1991588" cy="965758"/>
          </ns1:xfrm>
          <ns1:prstGeom prst="rect">
            <ns1:avLst/>
          </ns1:prstGeom>
          <ns1:noFill/>
          <ns1:ln>
            <ns1:noFill/>
          </ns1:ln>
        </ns0:spPr>
      </ns0:pic>
      <ns0:cxnSp>
        <ns0:nvCxnSpPr>
          <ns0:cNvPr id="228" name="Google Shape;228;p8"/>
          <ns0:cNvCxnSpPr/>
          <ns0:nvPr/>
        </ns0:nvCxnSpPr>
        <ns0:spPr>
          <ns1:xfrm rot="10800000">
            <ns1:off x="7258460" y="4867120"/>
            <ns1:ext cx="0" cy="148957"/>
          </ns1:xfrm>
          <ns1:prstGeom prst="straightConnector1">
            <ns1:avLst/>
          </ns1:prstGeom>
          <ns1:noFill/>
          <ns1:ln cap="flat" cmpd="sng" w="25400">
            <ns1:solidFill>
              <ns1:srgbClr val="3E6EC2"/>
            </ns1:solidFill>
            <ns1:prstDash val="solid"/>
            <ns1:round/>
            <ns1:headEnd len="sm" w="sm" type="none"/>
            <ns1:tailEnd len="lg" w="lg" type="stealth"/>
          </ns1:ln>
        </ns0:spPr>
      </ns0:cxnSp>
      <ns0:grpSp>
        <ns0:nvGrpSpPr>
          <ns0:cNvPr id="229" name="Google Shape;229;p8"/>
          <ns0:cNvGrpSpPr/>
          <ns0:nvPr/>
        </ns0:nvGrpSpPr>
        <ns0:grpSpPr>
          <ns1:xfrm>
            <ns1:off x="527995" y="740399"/>
            <ns1:ext cx="11157275" cy="392621"/>
            <ns1:chOff x="506730" y="986269"/>
            <ns1:chExt cx="8033423" cy="777702"/>
          </ns1:xfrm>
        </ns0:grpSpPr>
        <ns0:sp>
          <ns0:nvSpPr>
            <ns0:cNvPr id="230" name="Google Shape;230;p8"/>
            <ns0:cNvSpPr/>
            <ns0:nvPr/>
          </ns0:nvSpPr>
          <ns0:spPr>
            <ns1:xfrm>
              <ns1:off x="6951412" y="986271"/>
              <ns1:ext cx="1588741"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Proposal and order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31" name="Google Shape;231;p8"/>
            <ns0:cNvSpPr/>
            <ns0:nvPr/>
          </ns0:nvSpPr>
          <ns0:spPr>
            <ns1:xfrm>
              <ns1:off x="3538345" y="986269"/>
              <ns1:ext cx="3307385"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Lead nurturing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32" name="Google Shape;232;p8"/>
            <ns0:cNvSpPr/>
            <ns0:nvPr/>
          </ns0:nvSpPr>
          <ns0:spPr>
            <ns1:xfrm>
              <ns1:off x="506730" y="989953"/>
              <ns1:ext cx="2958386"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Lead acquisition</ns1:t>
              </ns1:r>
              <ns1:endParaRPr b="0" i="0" sz="1800" u="none" cap="none" strike="noStrike">
                <ns1:solidFill>
                  <ns1:schemeClr val="lt1"/>
                </ns1:solidFill>
                <ns1:latin typeface="BIZ UDPGothic"/>
                <ns1:ea typeface="BIZ UDPGothic"/>
                <ns1:cs typeface="BIZ UDPGothic"/>
                <ns1:sym typeface="BIZ UDPGothic"/>
              </ns1:endParaRPr>
            </ns1:p>
          </ns0:txBody>
        </ns0:sp>
      </ns0:grpSp>
      <ns0:sp>
        <ns0:nvSpPr>
          <ns0:cNvPr id="233" name="Google Shape;233;p8"/>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234" name="Google Shape;234;p8"/>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9.xml><?xml version="1.0" encoding="utf-8"?>
<ns0:sld xmlns:ns0="http://schemas.openxmlformats.org/presentationml/2006/main" xmlns:ns1="http://schemas.openxmlformats.org/drawingml/2006/main" xmlns:ns2="http://schemas.openxmlformats.org/officeDocument/2006/relationships">
  <ns0:cSld>
    <ns0:spTree>
      <ns0:nvGrpSpPr>
        <ns0:cNvPr id="239" name="Shape 239"/>
        <ns0:cNvGrpSpPr/>
        <ns0:nvPr/>
      </ns0:nvGrpSpPr>
      <ns0:grpSpPr>
        <ns1:xfrm>
          <ns1:off x="0" y="0"/>
          <ns1:ext cx="0" cy="0"/>
          <ns1:chOff x="0" y="0"/>
          <ns1:chExt cx="0" cy="0"/>
        </ns1:xfrm>
      </ns0:grpSpPr>
      <ns0:sp>
        <ns0:nvSpPr>
          <ns0:cNvPr id="240" name="Google Shape;240;p9"/>
          <ns0:cNvSpPr txBox="1"/>
          <ns0:nvPr/>
        </ns0:nvSpPr>
        <ns0:spPr>
          <ns1:xfrm>
            <ns1:off x="525996" y="121582"/>
            <ns1:ext cx="7463549"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Positioning of webinars in lead acquisition</ns1:t>
            </ns1:r>
            <ns1:endParaRPr b="0" i="0" sz="1400" u="none" cap="none" strike="noStrike">
              <ns1:solidFill>
                <ns1:srgbClr val="000000"/>
              </ns1:solidFill>
              <ns1:latin typeface="Arial"/>
              <ns1:ea typeface="Arial"/>
              <ns1:cs typeface="Arial"/>
              <ns1:sym typeface="Arial"/>
            </ns1:endParaRPr>
          </ns1:p>
        </ns0:txBody>
      </ns0:sp>
      <ns0:cxnSp>
        <ns0:nvCxnSpPr>
          <ns0:cNvPr id="241" name="Google Shape;241;p9"/>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242" name="Google Shape;242;p9"/>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243" name="Google Shape;243;p9"/>
          <ns0:cNvSpPr txBox="1"/>
          <ns0:nvPr/>
        </ns0:nvSpPr>
        <ns0:spPr>
          <ns1:xfrm>
            <ns1:off x="10442876" y="254124"/>
            <ns1:ext cx="1542600"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planning</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244" name="Google Shape;244;p9"/>
          <ns0:cNvSpPr/>
          <ns0:nvPr/>
        </ns0:nvSpPr>
        <ns0:spPr>
          <ns1:xfrm>
            <ns1:off x="601254" y="866085"/>
            <ns1:ext cx="11101269" cy="5524185"/>
          </ns1:xfrm>
          <ns1:prstGeom prst="rect">
            <ns1:avLst/>
          </ns1:prstGeom>
          <ns1:solidFill>
            <ns1:srgbClr val="D8E2F3"/>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5" name="Google Shape;245;p9"/>
          <ns0:cNvSpPr/>
          <ns0:nvPr/>
        </ns0:nvSpPr>
        <ns0:spPr>
          <ns1:xfrm>
            <ns1:off x="180520" y="755229"/>
            <ns1:ext cx="322492" cy="5635042"/>
          </ns1:xfrm>
          <ns1:prstGeom prst="upArrow">
            <ns1:avLst>
              <ns1:gd fmla="val 50000" name="adj1"/>
              <ns1:gd fmla="val 50000" name="adj2"/>
            </ns1:avLst>
          </ns1:prstGeom>
          <ns1:solidFill>
            <ns1:schemeClr val="accent1"/>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6" name="Google Shape;246;p9"/>
          <ns0:cNvSpPr/>
          <ns0:nvPr/>
        </ns0:nvSpPr>
        <ns0:spPr>
          <ns1:xfrm rot="5400000">
            <ns1:off x="8867350" y="3592998"/>
            <ns1:ext cx="322492" cy="5549376"/>
          </ns1:xfrm>
          <ns1:prstGeom prst="upArrow">
            <ns1:avLst>
              <ns1:gd fmla="val 50000" name="adj1"/>
              <ns1:gd fmla="val 50000" name="adj2"/>
            </ns1:avLst>
          </ns1:prstGeom>
          <ns1:solidFill>
            <ns1:schemeClr val="accent1"/>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7" name="Google Shape;247;p9"/>
          <ns0:cNvSpPr txBox="1"/>
          <ns0:nvPr/>
        </ns0:nvSpPr>
        <ns0:spPr>
          <ns1:xfrm>
            <ns1:off x="601254" y="866085"/>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Cost per lead</ns1:t>
            </ns1:r>
            <ns1:endParaRPr b="0" i="0" sz="1400" u="none" cap="none" strike="noStrike">
              <ns1:solidFill>
                <ns1:srgbClr val="102F74"/>
              </ns1:solidFill>
              <ns1:latin typeface="Arial"/>
              <ns1:ea typeface="Arial"/>
              <ns1:cs typeface="Arial"/>
              <ns1:sym typeface="Arial"/>
            </ns1:endParaRPr>
          </ns1:p>
        </ns0:txBody>
      </ns0:sp>
      <ns0:sp>
        <ns0:nvSpPr>
          <ns0:cNvPr id="248" name="Google Shape;248;p9"/>
          <ns0:cNvSpPr/>
          <ns0:nvPr/>
        </ns0:nvSpPr>
        <ns0:spPr>
          <ns1:xfrm rot="-5400000">
            <ns1:off x="3116454" y="3592997"/>
            <ns1:ext cx="322492" cy="5549376"/>
          </ns1:xfrm>
          <ns1:prstGeom prst="upArrow">
            <ns1:avLst>
              <ns1:gd fmla="val 50000" name="adj1"/>
              <ns1:gd fmla="val 50000" name="adj2"/>
            </ns1:avLst>
          </ns1:prstGeom>
          <ns1:solidFill>
            <ns1:schemeClr val="accent1"/>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9" name="Google Shape;249;p9"/>
          <ns0:cNvSpPr txBox="1"/>
          <ns0:nvPr/>
        </ns0:nvSpPr>
        <ns0:spPr>
          <ns1:xfrm>
            <ns1:off x="5221117" y="5894255"/>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Interest</ns1:t>
            </ns1:r>
            <ns1:endParaRPr b="0" i="0" sz="1400" u="none" cap="none" strike="noStrike">
              <ns1:solidFill>
                <ns1:srgbClr val="102F74"/>
              </ns1:solidFill>
              <ns1:latin typeface="Arial"/>
              <ns1:ea typeface="Arial"/>
              <ns1:cs typeface="Arial"/>
              <ns1:sym typeface="Arial"/>
            </ns1:endParaRPr>
          </ns1:p>
        </ns0:txBody>
      </ns0:sp>
      <ns0:sp>
        <ns0:nvSpPr>
          <ns0:cNvPr id="250" name="Google Shape;250;p9"/>
          <ns0:cNvSpPr txBox="1"/>
          <ns0:nvPr/>
        </ns0:nvSpPr>
        <ns0:spPr>
          <ns1:xfrm>
            <ns1:off x="749648" y="5894255"/>
            <ns1:ext cx="821256"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Low</ns1:t>
            </ns1:r>
            <ns1:endParaRPr b="0" i="0" sz="1400" u="none" cap="none" strike="noStrike">
              <ns1:solidFill>
                <ns1:srgbClr val="102F74"/>
              </ns1:solidFill>
              <ns1:latin typeface="Arial"/>
              <ns1:ea typeface="Arial"/>
              <ns1:cs typeface="Arial"/>
              <ns1:sym typeface="Arial"/>
            </ns1:endParaRPr>
          </ns1:p>
        </ns0:txBody>
      </ns0:sp>
      <ns0:sp>
        <ns0:nvSpPr>
          <ns0:cNvPr id="251" name="Google Shape;251;p9"/>
          <ns0:cNvSpPr txBox="1"/>
          <ns0:nvPr/>
        </ns0:nvSpPr>
        <ns0:spPr>
          <ns1:xfrm>
            <ns1:off x="10677505" y="5894255"/>
            <ns1:ext cx="821256"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High</ns1:t>
            </ns1:r>
            <ns1:endParaRPr b="0" i="0" sz="1400" u="none" cap="none" strike="noStrike">
              <ns1:solidFill>
                <ns1:srgbClr val="102F74"/>
              </ns1:solidFill>
              <ns1:latin typeface="Arial"/>
              <ns1:ea typeface="Arial"/>
              <ns1:cs typeface="Arial"/>
              <ns1:sym typeface="Arial"/>
            </ns1:endParaRPr>
          </ns1:p>
        </ns0:txBody>
      </ns0:sp>
      <ns0:sp>
        <ns0:nvSpPr>
          <ns0:cNvPr id="252" name="Google Shape;252;p9"/>
          <ns0:cNvSpPr txBox="1"/>
          <ns0:nvPr/>
        </ns0:nvSpPr>
        <ns0:spPr>
          <ns1:xfrm>
            <ns1:off x="632186" y="1334620"/>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30,000 JPY</ns1:t>
            </ns1:r>
            <ns1:endParaRPr b="0" i="0" sz="1400" u="none" cap="none" strike="noStrike">
              <ns1:solidFill>
                <ns1:srgbClr val="102F74"/>
              </ns1:solidFill>
              <ns1:latin typeface="Arial"/>
              <ns1:ea typeface="Arial"/>
              <ns1:cs typeface="Arial"/>
              <ns1:sym typeface="Arial"/>
            </ns1:endParaRPr>
          </ns1:p>
        </ns0:txBody>
      </ns0:sp>
      <ns0:sp>
        <ns0:nvSpPr>
          <ns0:cNvPr id="253" name="Google Shape;253;p9"/>
          <ns0:cNvSpPr txBox="1"/>
          <ns0:nvPr/>
        </ns0:nvSpPr>
        <ns0:spPr>
          <ns1:xfrm>
            <ns1:off x="632186" y="3169600"/>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10,000 JPY</ns1:t>
            </ns1:r>
            <ns1:endParaRPr b="0" i="0" sz="1400" u="none" cap="none" strike="noStrike">
              <ns1:solidFill>
                <ns1:srgbClr val="102F74"/>
              </ns1:solidFill>
              <ns1:latin typeface="Arial"/>
              <ns1:ea typeface="Arial"/>
              <ns1:cs typeface="Arial"/>
              <ns1:sym typeface="Arial"/>
            </ns1:endParaRPr>
          </ns1:p>
        </ns0:txBody>
      </ns0:sp>
      <ns0:sp>
        <ns0:nvSpPr>
          <ns0:cNvPr id="254" name="Google Shape;254;p9"/>
          <ns0:cNvSpPr txBox="1"/>
          <ns0:nvPr/>
        </ns0:nvSpPr>
        <ns0:spPr>
          <ns1:xfrm>
            <ns1:off x="632186" y="4640480"/>
            <ns1:ext cx="1828096"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5,000 JPY</ns1:t>
            </ns1:r>
            <ns1:endParaRPr b="0" i="0" sz="1400" u="none" cap="none" strike="noStrike">
              <ns1:solidFill>
                <ns1:srgbClr val="102F74"/>
              </ns1:solidFill>
              <ns1:latin typeface="Arial"/>
              <ns1:ea typeface="Arial"/>
              <ns1:cs typeface="Arial"/>
              <ns1:sym typeface="Arial"/>
            </ns1:endParaRPr>
          </ns1:p>
        </ns0:txBody>
      </ns0:sp>
      <ns0:sp>
        <ns0:nvSpPr>
          <ns0:cNvPr id="255" name="Google Shape;255;p9"/>
          <ns0:cNvSpPr/>
          <ns0:nvPr/>
        </ns0:nvSpPr>
        <ns0:spPr>
          <ns1:xfrm rot="-2303840">
            <ns1:off x="1992846" y="1407218"/>
            <ns1:ext cx="8904489" cy="1390615"/>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56" name="Google Shape;256;p9"/>
          <ns0:cNvSpPr/>
          <ns0:nvPr/>
        </ns0:nvSpPr>
        <ns0:spPr>
          <ns1:xfrm rot="-1078313">
            <ns1:off x="2885809" y="3520691"/>
            <ns1:ext cx="4199490" cy="682226"/>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57" name="Google Shape;257;p9"/>
          <ns0:cNvSpPr/>
          <ns0:nvPr/>
        </ns0:nvSpPr>
        <ns0:spPr>
          <ns1:xfrm>
            <ns1:off x="2247518" y="3240105"/>
            <ns1:ext cx="3323872" cy="2092134"/>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Online</ns1:t>
            </ns1:r>
            <ns1:endParaRPr b="1" i="0" sz="2000" u="none" cap="none" strike="noStrike">
              <ns1:solidFill>
                <ns1:schemeClr val="lt1"/>
              </ns1:solidFill>
              <ns1:latin typeface="Arial"/>
              <ns1:ea typeface="Arial"/>
              <ns1:cs typeface="Arial"/>
              <ns1:sym typeface="Arial"/>
            </ns1:endParaRPr>
          </ns1:p>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Exhibition</ns1:t>
            </ns1:r>
            <ns1:endParaRPr b="1" i="0" sz="2000" u="none" cap="none" strike="noStrike">
              <ns1:solidFill>
                <ns1:schemeClr val="lt1"/>
              </ns1:solidFill>
              <ns1:latin typeface="Arial"/>
              <ns1:ea typeface="Arial"/>
              <ns1:cs typeface="Arial"/>
              <ns1:sym typeface="Arial"/>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Arial"/>
                <ns1:ea typeface="Arial"/>
                <ns1:cs typeface="Arial"/>
                <ns1:sym typeface="Arial"/>
              </ns1:rPr>
              <ns1:t>(Large-scale webinar)</ns1:t>
            </ns1:r>
            <ns1:endParaRPr b="1" i="0" sz="1600" u="none" cap="none" strike="noStrike">
              <ns1:solidFill>
                <ns1:schemeClr val="lt1"/>
              </ns1:solidFill>
              <ns1:latin typeface="Arial"/>
              <ns1:ea typeface="Arial"/>
              <ns1:cs typeface="Arial"/>
              <ns1:sym typeface="Arial"/>
            </ns1:endParaRPr>
          </ns1:p>
        </ns0:txBody>
      </ns0:sp>
      <ns0:sp>
        <ns0:nvSpPr>
          <ns0:cNvPr id="258" name="Google Shape;258;p9"/>
          <ns0:cNvSpPr txBox="1"/>
          <ns0:nvPr/>
        </ns0:nvSpPr>
        <ns0:spPr>
          <ns1:xfrm rot="-1064290">
            <ns1:off x="4119700" y="3400789"/>
            <ns1:ext cx="2401237" cy="70788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Comparison site</ns1:t>
            </ns1:r>
            <ns1:endParaRPr b="1" i="0" sz="20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Document download</ns1:t>
            </ns1:r>
            <ns1:endParaRPr b="0" i="0" sz="1400" u="none" cap="none" strike="noStrike">
              <ns1:solidFill>
                <ns1:srgbClr val="000000"/>
              </ns1:solidFill>
              <ns1:latin typeface="Arial"/>
              <ns1:ea typeface="Arial"/>
              <ns1:cs typeface="Arial"/>
              <ns1:sym typeface="Arial"/>
            </ns1:endParaRPr>
          </ns1:p>
        </ns0:txBody>
      </ns0:sp>
      <ns0:sp>
        <ns0:nvSpPr>
          <ns0:cNvPr id="259" name="Google Shape;259;p9"/>
          <ns0:cNvSpPr/>
          <ns0:nvPr/>
        </ns0:nvSpPr>
        <ns0:spPr>
          <ns1:xfrm>
            <ns1:off x="7169568" y="-43273"/>
            <ns1:ext cx="2213008" cy="1747225"/>
          </ns1:xfrm>
          <ns1:prstGeom prst="roundRect">
            <ns1:avLst>
              <ns1:gd fmla="val 16667" name="adj"/>
            </ns1:avLst>
          </ns1:prstGeom>
          <ns1:solidFill>
            <ns1:srgbClr val="D8E2F3">
              <ns1:alpha val="67843"/>
            </ns1:srgb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Email advertising</ns1:t>
            </ns1:r>
            <ns1:endParaRPr b="1" i="0" sz="24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1" i="0" sz="24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1" i="0" sz="2400" u="none" cap="none" strike="noStrike">
              <ns1:solidFill>
                <ns1:schemeClr val="lt1"/>
              </ns1:solidFill>
              <ns1:latin typeface="Arial"/>
              <ns1:ea typeface="Arial"/>
              <ns1:cs typeface="Arial"/>
              <ns1:sym typeface="Arial"/>
            </ns1:endParaRPr>
          </ns1:p>
        </ns0:txBody>
      </ns0:sp>
      <ns0:sp>
        <ns0:nvSpPr>
          <ns0:cNvPr id="260" name="Google Shape;260;p9"/>
          <ns0:cNvSpPr/>
          <ns0:nvPr/>
        </ns0:nvSpPr>
        <ns0:spPr>
          <ns1:xfrm>
            <ns1:off x="6751246" y="1446798"/>
            <ns1:ext cx="4500255" cy="2092134"/>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webinar</ns1:t>
            </ns1:r>
            <ns1:endParaRPr b="0" i="0" sz="1400" u="none" cap="none" strike="noStrike">
              <ns1:solidFill>
                <ns1:srgbClr val="000000"/>
              </ns1:solidFill>
              <ns1:latin typeface="Arial"/>
              <ns1:ea typeface="Arial"/>
              <ns1:cs typeface="Arial"/>
              <ns1:sym typeface="Arial"/>
            </ns1:endParaRPr>
          </ns1:p>
        </ns0:txBody>
      </ns0:sp>
      <ns0:sp>
        <ns0:nvSpPr>
          <ns0:cNvPr id="261" name="Google Shape;261;p9"/>
          <ns0:cNvSpPr txBox="1"/>
          <ns0:nvPr/>
        </ns0:nvSpPr>
        <ns0:spPr>
          <ns1:xfrm rot="-2302477">
            <ns1:off x="3923963" y="1897256"/>
            <ns1:ext cx="3791971" cy="83099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リアル展示会</ns1:t>
            </ns1:r>
            <ns1:endParaRPr b="1" i="0" sz="24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Listing/Social media advertising</ns1:t>
            </ns1:r>
            <ns1:endParaRPr b="0" i="0" sz="1400" u="none" cap="none" strike="noStrike">
              <ns1:solidFill>
                <ns1:srgbClr val="000000"/>
              </ns1:solidFill>
              <ns1:latin typeface="Arial"/>
              <ns1:ea typeface="Arial"/>
              <ns1:cs typeface="Arial"/>
              <ns1:sym typeface="Arial"/>
            </ns1:endParaRPr>
          </ns1:p>
        </ns0:txBody>
      </ns0:sp>
      <ns0:sp>
        <ns0:nvSpPr>
          <ns0:cNvPr id="262" name="Google Shape;262;p9"/>
          <ns0:cNvSpPr txBox="1"/>
          <ns0:nvPr/>
        </ns0:nvSpPr>
        <ns0:spPr>
          <ns1:xfrm>
            <ns1:off x="10830042" y="2973280"/>
            <ns1:ext cx="1343925" cy="64633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Majisemi</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Club</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10,000 JPY and up</ns1:t>
            </ns1:r>
            <ns1:endParaRPr b="0" i="0" sz="1400" u="none" cap="none" strike="noStrike">
              <ns1:solidFill>
                <ns1:srgbClr val="102F74"/>
              </ns1:solidFill>
              <ns1:latin typeface="Arial"/>
              <ns1:ea typeface="Arial"/>
              <ns1:cs typeface="Arial"/>
              <ns1:sym typeface="Arial"/>
            </ns1:endParaRPr>
          </ns1:p>
        </ns0:txBody>
      </ns0:sp>
      <ns0:sp>
        <ns0:nvSpPr>
          <ns0:cNvPr id="263" name="Google Shape;263;p9"/>
          <ns0:cNvSpPr txBox="1"/>
          <ns0:nvPr/>
        </ns0:nvSpPr>
        <ns0:spPr>
          <ns1:xfrm>
            <ns1:off x="10830042" y="2228165"/>
            <ns1:ext cx="1138591"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ビジター</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14,500円</ns1:t>
            </ns1:r>
            <ns1:endParaRPr b="0" i="0" sz="1400" u="none" cap="none" strike="noStrike">
              <ns1:solidFill>
                <ns1:srgbClr val="102F74"/>
              </ns1:solidFill>
              <ns1:latin typeface="Arial"/>
              <ns1:ea typeface="Arial"/>
              <ns1:cs typeface="Arial"/>
              <ns1:sym typeface="Arial"/>
            </ns1:endParaRPr>
          </ns1:p>
        </ns0:txBody>
      </ns0:sp>
      <ns0:pic>
        <ns0:nvPicPr>
          <ns0:cNvPr descr="挿絵 が含まれている画像&#10;&#10;自動的に生成された説明" id="264" name="Google Shape;264;p9"/>
          <ns0:cNvPicPr preferRelativeResize="0"/>
          <ns0:nvPr/>
        </ns0:nvPicPr>
        <ns0:blipFill rotWithShape="1">
          <ns1:blip ns2:embed="rId3">
            <ns1:alphaModFix/>
          </ns1:blip>
          <ns1:srcRect b="0" l="0" r="0" t="0"/>
          <ns1:stretch/>
        </ns0:blipFill>
        <ns0:spPr>
          <ns1:xfrm>
            <ns1:off x="10188224" y="2891420"/>
            <ns1:ext cx="849606" cy="849606"/>
          </ns1:xfrm>
          <ns1:prstGeom prst="rect">
            <ns1:avLst/>
          </ns1:prstGeom>
          <ns1:noFill/>
          <ns1:ln>
            <ns1:noFill/>
          </ns1:ln>
        </ns0:spPr>
      </ns0:pic>
      <ns0:pic>
        <ns0:nvPicPr>
          <ns0:cNvPr descr="挿絵 が含まれている画像&#10;&#10;自動的に生成された説明" id="265" name="Google Shape;265;p9"/>
          <ns0:cNvPicPr preferRelativeResize="0"/>
          <ns0:nvPr/>
        </ns0:nvPicPr>
        <ns0:blipFill rotWithShape="1">
          <ns1:blip ns2:embed="rId3">
            <ns1:alphaModFix/>
          </ns1:blip>
          <ns1:srcRect b="0" l="0" r="0" t="0"/>
          <ns1:stretch/>
        </ns0:blipFill>
        <ns0:spPr>
          <ns1:xfrm>
            <ns1:off x="10188224" y="2011264"/>
            <ns1:ext cx="849606" cy="849606"/>
          </ns1:xfrm>
          <ns1:prstGeom prst="rect">
            <ns1:avLst/>
          </ns1:prstGeom>
          <ns1:noFill/>
          <ns1:ln>
            <ns1:noFill/>
          </ns1:ln>
        </ns0:spPr>
      </ns0:pic>
      <ns0:sp>
        <ns0:nvSpPr>
          <ns0:cNvPr id="266" name="Google Shape;266;p9"/>
          <ns0:cNvSpPr txBox="1"/>
          <ns0:nvPr/>
        </ns0:nvSpPr>
        <ns0:spPr>
          <ns1:xfrm>
            <ns1:off x="2128109" y="5545647"/>
            <ns1:ext cx="1138591" cy="46162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リアル展示会</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Joint exhibition</ns1:t>
            </ns1:r>
            <ns1:endParaRPr b="0" i="0" sz="1400" u="none" cap="none" strike="noStrike">
              <ns1:solidFill>
                <ns1:srgbClr val="102F74"/>
              </ns1:solidFill>
              <ns1:latin typeface="Arial"/>
              <ns1:ea typeface="Arial"/>
              <ns1:cs typeface="Arial"/>
              <ns1:sym typeface="Arial"/>
            </ns1:endParaRPr>
          </ns1:p>
        </ns0:txBody>
      </ns0:sp>
      <ns0:pic>
        <ns0:nvPicPr>
          <ns0:cNvPr descr="挿絵 が含まれている画像&#10;&#10;自動的に生成された説明" id="267" name="Google Shape;267;p9"/>
          <ns0:cNvPicPr preferRelativeResize="0"/>
          <ns0:nvPr/>
        </ns0:nvPicPr>
        <ns0:blipFill rotWithShape="1">
          <ns1:blip ns2:embed="rId3">
            <ns1:alphaModFix/>
          </ns1:blip>
          <ns1:srcRect b="0" l="0" r="0" t="0"/>
          <ns1:stretch/>
        </ns0:blipFill>
        <ns0:spPr>
          <ns1:xfrm>
            <ns1:off x="1395079" y="5367076"/>
            <ns1:ext cx="849606" cy="849606"/>
          </ns1:xfrm>
          <ns1:prstGeom prst="rect">
            <ns1:avLst/>
          </ns1:prstGeom>
          <ns1:noFill/>
          <ns1:ln>
            <ns1:noFill/>
          </ns1:ln>
        </ns0:spPr>
      </ns0:pic>
      <ns0:sp>
        <ns0:nvSpPr>
          <ns0:cNvPr id="268" name="Google Shape;268;p9"/>
          <ns0:cNvSpPr/>
          <ns0:nvPr/>
        </ns0:nvSpPr>
        <ns0:spPr>
          <ns1:xfrm>
            <ns1:off x="1957251" y="4432024"/>
            <ns1:ext cx="2312098" cy="658006"/>
          </ns1:xfrm>
          <ns1:prstGeom prst="roundRect">
            <ns1:avLst>
              <ns1:gd fmla="val 16667" name="adj"/>
            </ns1:avLst>
          </ns1:prstGeom>
          <ns1:solidFill>
            <ns1:srgbClr val="D8E2F3">
              <ns1:alpha val="67843"/>
            </ns1:srgb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On-demand</ns1:t>
            </ns1:r>
            <ns1:endParaRPr b="1" i="0" sz="20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Video distribution</ns1:t>
            </ns1:r>
            <ns1:endParaRPr b="0" i="0" sz="1400" u="none" cap="none" strike="noStrike">
              <ns1:solidFill>
                <ns1:srgbClr val="000000"/>
              </ns1:solidFill>
              <ns1:latin typeface="Arial"/>
              <ns1:ea typeface="Arial"/>
              <ns1:cs typeface="Arial"/>
              <ns1:sym typeface="Arial"/>
            </ns1:endParaRPr>
          </ns1:p>
        </ns0:txBody>
      </ns0:sp>
      <ns0:sp>
        <ns0:nvSpPr>
          <ns0:cNvPr id="269" name="Google Shape;269;p9"/>
          <ns0:cNvSpPr/>
          <ns0:nvPr/>
        </ns0:nvSpPr>
        <ns0:spPr>
          <ns1:xfrm>
            <ns1:off x="8356619" y="906414"/>
            <ns1:ext cx="1444279" cy="658006"/>
          </ns1:xfrm>
          <ns1:prstGeom prst="roundRect">
            <ns1:avLst>
              <ns1:gd fmla="val 16667" name="adj"/>
            </ns1:avLst>
          </ns1:prstGeom>
          <ns1:solidFill>
            <ns1:srgbClr val="D8E2F3">
              <ns1:alpha val="67843"/>
            </ns1:srgb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Telemarketing</ns1:t>
            </ns1:r>
            <ns1:endParaRPr b="0" i="0" sz="1400" u="none" cap="none" strike="noStrike">
              <ns1:solidFill>
                <ns1:srgbClr val="000000"/>
              </ns1:solidFill>
              <ns1:latin typeface="Arial"/>
              <ns1:ea typeface="Arial"/>
              <ns1:cs typeface="Arial"/>
              <ns1:sym typeface="Arial"/>
            </ns1:endParaRPr>
          </ns1:p>
        </ns0:txBody>
      </ns0:sp>
      <ns0:sp>
        <ns0:nvSpPr>
          <ns0:cNvPr id="270" name="Google Shape;270;p9"/>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271" name="Google Shape;271;p9"/>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theme/theme1.xml><?xml version="1.0" encoding="utf-8"?>
<a:theme xmlns:a="http://schemas.openxmlformats.org/drawingml/2006/main" xmlns:r="http://schemas.openxmlformats.org/officeDocument/2006/relationships" name="Office テーマ">
  <a:themeElements>
    <a:clrScheme name="ユーザー定義 1">
      <a:dk1>
        <a:srgbClr val="000000"/>
      </a:dk1>
      <a:lt1>
        <a:srgbClr val="FFFFFF"/>
      </a:lt1>
      <a:dk2>
        <a:srgbClr val="44546A"/>
      </a:dk2>
      <a:lt2>
        <a:srgbClr val="E7E6E6"/>
      </a:lt2>
      <a:accent1>
        <a:srgbClr val="4472C4"/>
      </a:accent1>
      <a:accent2>
        <a:srgbClr val="ED7D31"/>
      </a:accent2>
      <a:accent3>
        <a:srgbClr val="A5A5A5"/>
      </a:accent3>
      <a:accent4>
        <a:srgbClr val="163F9B"/>
      </a:accent4>
      <a:accent5>
        <a:srgbClr val="F4D93F"/>
      </a:accent5>
      <a:accent6>
        <a:srgbClr val="0F2F6A"/>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